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650" r:id="rId6"/>
    <p:sldId id="702" r:id="rId7"/>
    <p:sldId id="710" r:id="rId8"/>
    <p:sldId id="688" r:id="rId9"/>
    <p:sldId id="711" r:id="rId10"/>
    <p:sldId id="663" r:id="rId11"/>
    <p:sldId id="691" r:id="rId12"/>
    <p:sldId id="690" r:id="rId13"/>
    <p:sldId id="700" r:id="rId14"/>
    <p:sldId id="707" r:id="rId15"/>
    <p:sldId id="712" r:id="rId16"/>
    <p:sldId id="714" r:id="rId17"/>
    <p:sldId id="715" r:id="rId18"/>
    <p:sldId id="716" r:id="rId19"/>
    <p:sldId id="717" r:id="rId20"/>
    <p:sldId id="718" r:id="rId21"/>
    <p:sldId id="719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50021"/>
    <a:srgbClr val="990000"/>
    <a:srgbClr val="65D7FF"/>
    <a:srgbClr val="00B0F0"/>
    <a:srgbClr val="FFCC66"/>
    <a:srgbClr val="993366"/>
    <a:srgbClr val="BE9C0E"/>
    <a:srgbClr val="0097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0235" autoAdjust="0"/>
  </p:normalViewPr>
  <p:slideViewPr>
    <p:cSldViewPr>
      <p:cViewPr varScale="1">
        <p:scale>
          <a:sx n="70" d="100"/>
          <a:sy n="70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65" d="100"/>
          <a:sy n="65" d="100"/>
        </p:scale>
        <p:origin x="-1622" y="-8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D65CC-36ED-49CE-910A-74749BB99CF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8D477-615C-44E1-92AA-31E900C2E6D8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Американо-мексиканская Международная трансграничная водная комиссия</a:t>
          </a:r>
          <a:endParaRPr kumimoji="0" lang="en-US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7C669F2-C8B1-496D-9455-5825E75E2E52}" type="parTrans" cxnId="{042715CD-BE93-478F-B27B-DFED4F56FAE2}">
      <dgm:prSet/>
      <dgm:spPr/>
      <dgm:t>
        <a:bodyPr/>
        <a:lstStyle/>
        <a:p>
          <a:endParaRPr lang="en-US"/>
        </a:p>
      </dgm:t>
    </dgm:pt>
    <dgm:pt modelId="{F6178DC2-1EE9-42C1-A0F4-D35C100A67B0}" type="sibTrans" cxnId="{042715CD-BE93-478F-B27B-DFED4F56FAE2}">
      <dgm:prSet/>
      <dgm:spPr/>
      <dgm:t>
        <a:bodyPr/>
        <a:lstStyle/>
        <a:p>
          <a:endParaRPr lang="en-US"/>
        </a:p>
      </dgm:t>
    </dgm:pt>
    <dgm:pt modelId="{6B6E4D21-7D89-4582-8861-25BE22FED7E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Бюро по мелиорации США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(оператор водохранилищ)</a:t>
          </a: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B353351-384D-4AE0-AFE5-A9B5E0A1C289}" type="parTrans" cxnId="{F2F3FD3E-2E3D-4492-B845-F5EF7AF1B6CE}">
      <dgm:prSet/>
      <dgm:spPr/>
      <dgm:t>
        <a:bodyPr/>
        <a:lstStyle/>
        <a:p>
          <a:endParaRPr lang="en-US" dirty="0"/>
        </a:p>
      </dgm:t>
    </dgm:pt>
    <dgm:pt modelId="{1BB54FCE-4B20-452B-AB60-FCF04C6E48FB}" type="sibTrans" cxnId="{F2F3FD3E-2E3D-4492-B845-F5EF7AF1B6CE}">
      <dgm:prSet/>
      <dgm:spPr/>
      <dgm:t>
        <a:bodyPr/>
        <a:lstStyle/>
        <a:p>
          <a:endParaRPr lang="en-US"/>
        </a:p>
      </dgm:t>
    </dgm:pt>
    <dgm:pt modelId="{56402D78-4E00-4BAC-8BC2-674FFFA02C7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НГО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(экологи и др.)</a:t>
          </a: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6C1BE11-0092-4913-A66F-B03478540674}" type="parTrans" cxnId="{06A4A56B-F84C-48FB-B2C8-2563248018B2}">
      <dgm:prSet/>
      <dgm:spPr/>
      <dgm:t>
        <a:bodyPr/>
        <a:lstStyle/>
        <a:p>
          <a:endParaRPr lang="en-US" dirty="0"/>
        </a:p>
      </dgm:t>
    </dgm:pt>
    <dgm:pt modelId="{484528AC-32F9-42DE-917B-CD8BC3B3CAB9}" type="sibTrans" cxnId="{06A4A56B-F84C-48FB-B2C8-2563248018B2}">
      <dgm:prSet/>
      <dgm:spPr/>
      <dgm:t>
        <a:bodyPr/>
        <a:lstStyle/>
        <a:p>
          <a:endParaRPr lang="en-US"/>
        </a:p>
      </dgm:t>
    </dgm:pt>
    <dgm:pt modelId="{43C44474-EE29-463D-B218-38CE83BC6A2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Компания «</a:t>
          </a:r>
          <a:r>
            <a:rPr kumimoji="0" lang="en-US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CONAGUA</a:t>
          </a: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»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(оператор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мексиканской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системы водоснабжения)</a:t>
          </a: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79B913C-1979-47C3-89D7-246120C13DC8}" type="parTrans" cxnId="{3C5AE2E0-71FA-4B23-B727-7EA8A01CA9FF}">
      <dgm:prSet/>
      <dgm:spPr/>
      <dgm:t>
        <a:bodyPr/>
        <a:lstStyle/>
        <a:p>
          <a:endParaRPr lang="en-US" dirty="0"/>
        </a:p>
      </dgm:t>
    </dgm:pt>
    <dgm:pt modelId="{C44F5A99-7626-4DE5-AEBD-6398CC4A9169}" type="sibTrans" cxnId="{3C5AE2E0-71FA-4B23-B727-7EA8A01CA9FF}">
      <dgm:prSet/>
      <dgm:spPr/>
      <dgm:t>
        <a:bodyPr/>
        <a:lstStyle/>
        <a:p>
          <a:endParaRPr lang="en-US"/>
        </a:p>
      </dgm:t>
    </dgm:pt>
    <dgm:pt modelId="{4E986283-E65E-4B96-85BD-4FB7F66780A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Водопользователи</a:t>
          </a:r>
          <a:endParaRPr kumimoji="0" lang="en-US" sz="1200" b="1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Водные округа</a:t>
          </a:r>
          <a:r>
            <a: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с/х</a:t>
          </a:r>
          <a:r>
            <a: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гор. и </a:t>
          </a:r>
          <a:r>
            <a:rPr kumimoji="0" lang="ru-RU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промышл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назначение</a:t>
          </a:r>
          <a:r>
            <a: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</a:p>
      </dgm:t>
    </dgm:pt>
    <dgm:pt modelId="{F68018A9-F1D4-47A9-8983-31F7C261C13D}" type="parTrans" cxnId="{5784082C-9601-40E9-B3D0-565D5BD4410A}">
      <dgm:prSet/>
      <dgm:spPr/>
      <dgm:t>
        <a:bodyPr/>
        <a:lstStyle/>
        <a:p>
          <a:endParaRPr lang="en-US" dirty="0"/>
        </a:p>
      </dgm:t>
    </dgm:pt>
    <dgm:pt modelId="{63009FFB-9878-4E47-B740-AE8FEC646F84}" type="sibTrans" cxnId="{5784082C-9601-40E9-B3D0-565D5BD4410A}">
      <dgm:prSet/>
      <dgm:spPr/>
      <dgm:t>
        <a:bodyPr/>
        <a:lstStyle/>
        <a:p>
          <a:endParaRPr lang="en-US"/>
        </a:p>
      </dgm:t>
    </dgm:pt>
    <dgm:pt modelId="{EDB03EDC-5394-497E-97E7-07BB305F5E7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Штаты Мексики</a:t>
          </a:r>
          <a:endParaRPr kumimoji="0" lang="en-US" sz="1200" b="1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D72EC06-0DFB-42C0-85DB-903B35785FF6}" type="sibTrans" cxnId="{4C15E5D8-CDF1-4007-A020-B7A876174C51}">
      <dgm:prSet/>
      <dgm:spPr/>
      <dgm:t>
        <a:bodyPr/>
        <a:lstStyle/>
        <a:p>
          <a:endParaRPr lang="en-US"/>
        </a:p>
      </dgm:t>
    </dgm:pt>
    <dgm:pt modelId="{DD32D53D-B901-4167-BE89-FA2C66903ED6}" type="parTrans" cxnId="{4C15E5D8-CDF1-4007-A020-B7A876174C51}">
      <dgm:prSet/>
      <dgm:spPr/>
      <dgm:t>
        <a:bodyPr/>
        <a:lstStyle/>
        <a:p>
          <a:endParaRPr lang="en-US" dirty="0"/>
        </a:p>
      </dgm:t>
    </dgm:pt>
    <dgm:pt modelId="{807FE314-EB25-4FC7-AA14-0670C2571DC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Другие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(др. </a:t>
          </a:r>
          <a:r>
            <a:rPr kumimoji="0" lang="ru-RU" sz="1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заинтерес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. группы</a:t>
          </a:r>
          <a:r>
            <a: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, </a:t>
          </a:r>
          <a:r>
            <a: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общественность)</a:t>
          </a:r>
          <a:endParaRPr kumimoji="0" lang="en-US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A233164-AA07-4175-AB87-542B421D59D8}" type="sibTrans" cxnId="{98F1D0FC-ED34-481B-937C-F5387A0D64C6}">
      <dgm:prSet/>
      <dgm:spPr/>
      <dgm:t>
        <a:bodyPr/>
        <a:lstStyle/>
        <a:p>
          <a:endParaRPr lang="en-US"/>
        </a:p>
      </dgm:t>
    </dgm:pt>
    <dgm:pt modelId="{ED609AA1-1FA6-4AC4-AF4E-72B2C7F1DAB9}" type="parTrans" cxnId="{98F1D0FC-ED34-481B-937C-F5387A0D64C6}">
      <dgm:prSet/>
      <dgm:spPr/>
      <dgm:t>
        <a:bodyPr/>
        <a:lstStyle/>
        <a:p>
          <a:endParaRPr lang="en-US" dirty="0"/>
        </a:p>
      </dgm:t>
    </dgm:pt>
    <dgm:pt modelId="{6FEF6DBF-AF7A-4AE8-B4C2-FF99632F9B20}">
      <dgm:prSet custScaleX="125295"/>
      <dgm:spPr/>
      <dgm:t>
        <a:bodyPr/>
        <a:lstStyle/>
        <a:p>
          <a:endParaRPr lang="en-US" dirty="0"/>
        </a:p>
      </dgm:t>
    </dgm:pt>
    <dgm:pt modelId="{650B7032-F69D-44F1-B49A-DFBF8B0029DE}" type="parTrans" cxnId="{CFE8164B-8EE0-432C-BFEE-F355A34D3230}">
      <dgm:prSet/>
      <dgm:spPr/>
      <dgm:t>
        <a:bodyPr/>
        <a:lstStyle/>
        <a:p>
          <a:endParaRPr lang="en-US"/>
        </a:p>
      </dgm:t>
    </dgm:pt>
    <dgm:pt modelId="{15B2534A-3ACF-4ECC-9696-DD59E9B011B4}" type="sibTrans" cxnId="{CFE8164B-8EE0-432C-BFEE-F355A34D3230}">
      <dgm:prSet/>
      <dgm:spPr/>
      <dgm:t>
        <a:bodyPr/>
        <a:lstStyle/>
        <a:p>
          <a:endParaRPr lang="en-US"/>
        </a:p>
      </dgm:t>
    </dgm:pt>
    <dgm:pt modelId="{88AA3C65-800D-4E5C-B74E-1574CA6BF25C}">
      <dgm:prSet custScaleX="125295"/>
      <dgm:spPr/>
      <dgm:t>
        <a:bodyPr/>
        <a:lstStyle/>
        <a:p>
          <a:endParaRPr lang="en-US" dirty="0"/>
        </a:p>
      </dgm:t>
    </dgm:pt>
    <dgm:pt modelId="{C3E5CF56-977C-455B-8FF4-E1CBDC0DC337}" type="parTrans" cxnId="{3DA8AB2B-5DA9-4DE5-85BD-2E7380B73190}">
      <dgm:prSet/>
      <dgm:spPr/>
      <dgm:t>
        <a:bodyPr/>
        <a:lstStyle/>
        <a:p>
          <a:endParaRPr lang="en-US"/>
        </a:p>
      </dgm:t>
    </dgm:pt>
    <dgm:pt modelId="{BA6D9892-9576-4047-990B-30E6ACD22A62}" type="sibTrans" cxnId="{3DA8AB2B-5DA9-4DE5-85BD-2E7380B73190}">
      <dgm:prSet/>
      <dgm:spPr/>
      <dgm:t>
        <a:bodyPr/>
        <a:lstStyle/>
        <a:p>
          <a:endParaRPr lang="en-US"/>
        </a:p>
      </dgm:t>
    </dgm:pt>
    <dgm:pt modelId="{8443ADDA-A7DE-4205-9630-EC7E0A9680BE}">
      <dgm:prSet custT="1"/>
      <dgm:spPr/>
      <dgm:t>
        <a:bodyPr/>
        <a:lstStyle/>
        <a:p>
          <a:pPr marR="0" rtl="0" eaLnBrk="0" fontAlgn="base" latinLnBrk="0" hangingPunct="0">
            <a:buClrTx/>
            <a:buSzTx/>
            <a:buFontTx/>
            <a:tabLst/>
          </a:pPr>
          <a:r>
            <a: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Штаты США</a:t>
          </a:r>
          <a:endParaRPr kumimoji="0" lang="en-US" sz="1200" b="1" i="0" u="sng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endParaRPr>
        </a:p>
      </dgm:t>
    </dgm:pt>
    <dgm:pt modelId="{0DBD52D2-85BA-45AC-9144-5B6B9B7279F5}" type="parTrans" cxnId="{39E724CD-9128-4068-830D-A2C119405CE6}">
      <dgm:prSet/>
      <dgm:spPr/>
      <dgm:t>
        <a:bodyPr/>
        <a:lstStyle/>
        <a:p>
          <a:endParaRPr lang="en-US" dirty="0"/>
        </a:p>
      </dgm:t>
    </dgm:pt>
    <dgm:pt modelId="{2AEFD233-A92F-4A11-B2E0-C82503480390}" type="sibTrans" cxnId="{39E724CD-9128-4068-830D-A2C119405CE6}">
      <dgm:prSet/>
      <dgm:spPr/>
      <dgm:t>
        <a:bodyPr/>
        <a:lstStyle/>
        <a:p>
          <a:endParaRPr lang="en-US"/>
        </a:p>
      </dgm:t>
    </dgm:pt>
    <dgm:pt modelId="{35BB5E6B-61EA-4EFD-A70A-DE496AF59610}" type="pres">
      <dgm:prSet presAssocID="{77FD65CC-36ED-49CE-910A-74749BB99C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18AA0-3554-40D8-9F78-C15900BCDFAF}" type="pres">
      <dgm:prSet presAssocID="{CE68D477-615C-44E1-92AA-31E900C2E6D8}" presName="centerShape" presStyleLbl="node0" presStyleIdx="0" presStyleCnt="1" custScaleX="132743" custScaleY="143103"/>
      <dgm:spPr/>
      <dgm:t>
        <a:bodyPr/>
        <a:lstStyle/>
        <a:p>
          <a:endParaRPr lang="en-US"/>
        </a:p>
      </dgm:t>
    </dgm:pt>
    <dgm:pt modelId="{6029720B-5AF6-471B-93DF-40D61A6A38C3}" type="pres">
      <dgm:prSet presAssocID="{CB353351-384D-4AE0-AFE5-A9B5E0A1C289}" presName="Name9" presStyleLbl="parChTrans1D2" presStyleIdx="0" presStyleCnt="7"/>
      <dgm:spPr/>
      <dgm:t>
        <a:bodyPr/>
        <a:lstStyle/>
        <a:p>
          <a:endParaRPr lang="en-US"/>
        </a:p>
      </dgm:t>
    </dgm:pt>
    <dgm:pt modelId="{0BBB8CB3-A491-4E9E-B621-18A5E0107AC8}" type="pres">
      <dgm:prSet presAssocID="{CB353351-384D-4AE0-AFE5-A9B5E0A1C289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DADED85-4DF4-4940-B04B-B4B5399D6953}" type="pres">
      <dgm:prSet presAssocID="{6B6E4D21-7D89-4582-8861-25BE22FED7EB}" presName="node" presStyleLbl="node1" presStyleIdx="0" presStyleCnt="7" custScaleX="125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CF18A-687A-4A4C-A5EA-4A6952C4119A}" type="pres">
      <dgm:prSet presAssocID="{16C1BE11-0092-4913-A66F-B03478540674}" presName="Name9" presStyleLbl="parChTrans1D2" presStyleIdx="1" presStyleCnt="7"/>
      <dgm:spPr/>
      <dgm:t>
        <a:bodyPr/>
        <a:lstStyle/>
        <a:p>
          <a:endParaRPr lang="en-US"/>
        </a:p>
      </dgm:t>
    </dgm:pt>
    <dgm:pt modelId="{82F39A1C-0123-4D11-9552-9656FE143DD7}" type="pres">
      <dgm:prSet presAssocID="{16C1BE11-0092-4913-A66F-B0347854067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AC21F1BF-A12A-4F66-97EA-CF8786F9F5E3}" type="pres">
      <dgm:prSet presAssocID="{56402D78-4E00-4BAC-8BC2-674FFFA02C7E}" presName="node" presStyleLbl="node1" presStyleIdx="1" presStyleCnt="7" custScaleX="128636" custScaleY="93173" custRadScaleRad="141392" custRadScaleInc="6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F205D-C9BE-4D1B-A89A-363646FA1A36}" type="pres">
      <dgm:prSet presAssocID="{779B913C-1979-47C3-89D7-246120C13DC8}" presName="Name9" presStyleLbl="parChTrans1D2" presStyleIdx="2" presStyleCnt="7"/>
      <dgm:spPr/>
      <dgm:t>
        <a:bodyPr/>
        <a:lstStyle/>
        <a:p>
          <a:endParaRPr lang="en-US"/>
        </a:p>
      </dgm:t>
    </dgm:pt>
    <dgm:pt modelId="{4E13A6C5-FC14-485F-AE79-AEF63FB9DD68}" type="pres">
      <dgm:prSet presAssocID="{779B913C-1979-47C3-89D7-246120C13DC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06EB8AE4-1133-4EEB-96F7-376F7C514D4E}" type="pres">
      <dgm:prSet presAssocID="{43C44474-EE29-463D-B218-38CE83BC6A22}" presName="node" presStyleLbl="node1" presStyleIdx="2" presStyleCnt="7" custScaleX="126597" custRadScaleRad="115950" custRadScaleInc="-47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ADCD-6319-4682-B887-1B2920E4BBE8}" type="pres">
      <dgm:prSet presAssocID="{ED609AA1-1FA6-4AC4-AF4E-72B2C7F1DAB9}" presName="Name9" presStyleLbl="parChTrans1D2" presStyleIdx="3" presStyleCnt="7"/>
      <dgm:spPr/>
      <dgm:t>
        <a:bodyPr/>
        <a:lstStyle/>
        <a:p>
          <a:endParaRPr lang="en-US"/>
        </a:p>
      </dgm:t>
    </dgm:pt>
    <dgm:pt modelId="{32A7248C-3F6D-49FC-B04D-2B2EA56134FA}" type="pres">
      <dgm:prSet presAssocID="{ED609AA1-1FA6-4AC4-AF4E-72B2C7F1DAB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15707B41-87EB-46F5-9B3B-6D360766DBD9}" type="pres">
      <dgm:prSet presAssocID="{807FE314-EB25-4FC7-AA14-0670C2571DC0}" presName="node" presStyleLbl="node1" presStyleIdx="3" presStyleCnt="7" custScaleX="147155" custRadScaleRad="110837" custRadScaleInc="-66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3C301-B790-48E2-8A0E-014505A8FE80}" type="pres">
      <dgm:prSet presAssocID="{DD32D53D-B901-4167-BE89-FA2C66903ED6}" presName="Name9" presStyleLbl="parChTrans1D2" presStyleIdx="4" presStyleCnt="7"/>
      <dgm:spPr/>
      <dgm:t>
        <a:bodyPr/>
        <a:lstStyle/>
        <a:p>
          <a:endParaRPr lang="en-US"/>
        </a:p>
      </dgm:t>
    </dgm:pt>
    <dgm:pt modelId="{34A5A57A-1C18-470B-B46B-1AA1E4ACCDEF}" type="pres">
      <dgm:prSet presAssocID="{DD32D53D-B901-4167-BE89-FA2C66903ED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765E359-2303-4349-B8D3-06B22497BC93}" type="pres">
      <dgm:prSet presAssocID="{EDB03EDC-5394-497E-97E7-07BB305F5E74}" presName="node" presStyleLbl="node1" presStyleIdx="4" presStyleCnt="7" custScaleX="122896" custRadScaleRad="114899" custRadScaleInc="240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1A3E2-AFCE-4312-AFB1-F94A5A21E67D}" type="pres">
      <dgm:prSet presAssocID="{F68018A9-F1D4-47A9-8983-31F7C261C13D}" presName="Name9" presStyleLbl="parChTrans1D2" presStyleIdx="5" presStyleCnt="7"/>
      <dgm:spPr/>
      <dgm:t>
        <a:bodyPr/>
        <a:lstStyle/>
        <a:p>
          <a:endParaRPr lang="en-US"/>
        </a:p>
      </dgm:t>
    </dgm:pt>
    <dgm:pt modelId="{FACB53F6-3B80-4398-AE5C-C536FD34347A}" type="pres">
      <dgm:prSet presAssocID="{F68018A9-F1D4-47A9-8983-31F7C261C13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6C400C1-E836-4BAA-8BED-1BBC33FD12CE}" type="pres">
      <dgm:prSet presAssocID="{4E986283-E65E-4B96-85BD-4FB7F66780A3}" presName="node" presStyleLbl="node1" presStyleIdx="5" presStyleCnt="7" custScaleX="169312" custRadScaleRad="99499" custRadScaleInc="-177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A8695-D688-4767-9171-6A5094A57ABE}" type="pres">
      <dgm:prSet presAssocID="{0DBD52D2-85BA-45AC-9144-5B6B9B7279F5}" presName="Name9" presStyleLbl="parChTrans1D2" presStyleIdx="6" presStyleCnt="7"/>
      <dgm:spPr/>
      <dgm:t>
        <a:bodyPr/>
        <a:lstStyle/>
        <a:p>
          <a:endParaRPr lang="en-US"/>
        </a:p>
      </dgm:t>
    </dgm:pt>
    <dgm:pt modelId="{7D88012A-9EB0-438C-9115-24AA2230384F}" type="pres">
      <dgm:prSet presAssocID="{0DBD52D2-85BA-45AC-9144-5B6B9B7279F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89D7305F-317D-4039-868B-844DA80FDCEA}" type="pres">
      <dgm:prSet presAssocID="{8443ADDA-A7DE-4205-9630-EC7E0A9680BE}" presName="node" presStyleLbl="node1" presStyleIdx="6" presStyleCnt="7" custScaleX="125593" custRadScaleRad="132751" custRadScaleInc="-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24CD-9128-4068-830D-A2C119405CE6}" srcId="{CE68D477-615C-44E1-92AA-31E900C2E6D8}" destId="{8443ADDA-A7DE-4205-9630-EC7E0A9680BE}" srcOrd="6" destOrd="0" parTransId="{0DBD52D2-85BA-45AC-9144-5B6B9B7279F5}" sibTransId="{2AEFD233-A92F-4A11-B2E0-C82503480390}"/>
    <dgm:cxn modelId="{3A6FDE6B-FBAC-492E-897E-DE2755698DEE}" type="presOf" srcId="{16C1BE11-0092-4913-A66F-B03478540674}" destId="{82F39A1C-0123-4D11-9552-9656FE143DD7}" srcOrd="1" destOrd="0" presId="urn:microsoft.com/office/officeart/2005/8/layout/radial1"/>
    <dgm:cxn modelId="{F2F3FD3E-2E3D-4492-B845-F5EF7AF1B6CE}" srcId="{CE68D477-615C-44E1-92AA-31E900C2E6D8}" destId="{6B6E4D21-7D89-4582-8861-25BE22FED7EB}" srcOrd="0" destOrd="0" parTransId="{CB353351-384D-4AE0-AFE5-A9B5E0A1C289}" sibTransId="{1BB54FCE-4B20-452B-AB60-FCF04C6E48FB}"/>
    <dgm:cxn modelId="{3DA8AB2B-5DA9-4DE5-85BD-2E7380B73190}" srcId="{77FD65CC-36ED-49CE-910A-74749BB99CF9}" destId="{88AA3C65-800D-4E5C-B74E-1574CA6BF25C}" srcOrd="2" destOrd="0" parTransId="{C3E5CF56-977C-455B-8FF4-E1CBDC0DC337}" sibTransId="{BA6D9892-9576-4047-990B-30E6ACD22A62}"/>
    <dgm:cxn modelId="{5784082C-9601-40E9-B3D0-565D5BD4410A}" srcId="{CE68D477-615C-44E1-92AA-31E900C2E6D8}" destId="{4E986283-E65E-4B96-85BD-4FB7F66780A3}" srcOrd="5" destOrd="0" parTransId="{F68018A9-F1D4-47A9-8983-31F7C261C13D}" sibTransId="{63009FFB-9878-4E47-B740-AE8FEC646F84}"/>
    <dgm:cxn modelId="{B3BF2496-FC4C-4C47-BE5D-1F574E8A11E5}" type="presOf" srcId="{779B913C-1979-47C3-89D7-246120C13DC8}" destId="{309F205D-C9BE-4D1B-A89A-363646FA1A36}" srcOrd="0" destOrd="0" presId="urn:microsoft.com/office/officeart/2005/8/layout/radial1"/>
    <dgm:cxn modelId="{7F495540-A8D2-451A-A9A0-1662A94A2B86}" type="presOf" srcId="{F68018A9-F1D4-47A9-8983-31F7C261C13D}" destId="{FACB53F6-3B80-4398-AE5C-C536FD34347A}" srcOrd="1" destOrd="0" presId="urn:microsoft.com/office/officeart/2005/8/layout/radial1"/>
    <dgm:cxn modelId="{603122DF-F71D-4795-9B89-7ED67DD54837}" type="presOf" srcId="{807FE314-EB25-4FC7-AA14-0670C2571DC0}" destId="{15707B41-87EB-46F5-9B3B-6D360766DBD9}" srcOrd="0" destOrd="0" presId="urn:microsoft.com/office/officeart/2005/8/layout/radial1"/>
    <dgm:cxn modelId="{06A4A56B-F84C-48FB-B2C8-2563248018B2}" srcId="{CE68D477-615C-44E1-92AA-31E900C2E6D8}" destId="{56402D78-4E00-4BAC-8BC2-674FFFA02C7E}" srcOrd="1" destOrd="0" parTransId="{16C1BE11-0092-4913-A66F-B03478540674}" sibTransId="{484528AC-32F9-42DE-917B-CD8BC3B3CAB9}"/>
    <dgm:cxn modelId="{F353D6BC-9BE0-41B7-AF57-74A91422BF64}" type="presOf" srcId="{77FD65CC-36ED-49CE-910A-74749BB99CF9}" destId="{35BB5E6B-61EA-4EFD-A70A-DE496AF59610}" srcOrd="0" destOrd="0" presId="urn:microsoft.com/office/officeart/2005/8/layout/radial1"/>
    <dgm:cxn modelId="{CFE8164B-8EE0-432C-BFEE-F355A34D3230}" srcId="{77FD65CC-36ED-49CE-910A-74749BB99CF9}" destId="{6FEF6DBF-AF7A-4AE8-B4C2-FF99632F9B20}" srcOrd="1" destOrd="0" parTransId="{650B7032-F69D-44F1-B49A-DFBF8B0029DE}" sibTransId="{15B2534A-3ACF-4ECC-9696-DD59E9B011B4}"/>
    <dgm:cxn modelId="{9364C959-C23D-4B97-B800-4B09BD271D16}" type="presOf" srcId="{0DBD52D2-85BA-45AC-9144-5B6B9B7279F5}" destId="{D3AA8695-D688-4767-9171-6A5094A57ABE}" srcOrd="0" destOrd="0" presId="urn:microsoft.com/office/officeart/2005/8/layout/radial1"/>
    <dgm:cxn modelId="{551377D6-3E83-44A5-8238-A112CD6DC1C3}" type="presOf" srcId="{ED609AA1-1FA6-4AC4-AF4E-72B2C7F1DAB9}" destId="{32A7248C-3F6D-49FC-B04D-2B2EA56134FA}" srcOrd="1" destOrd="0" presId="urn:microsoft.com/office/officeart/2005/8/layout/radial1"/>
    <dgm:cxn modelId="{1F11D3B3-D373-439A-8372-D979C9ABEDDA}" type="presOf" srcId="{43C44474-EE29-463D-B218-38CE83BC6A22}" destId="{06EB8AE4-1133-4EEB-96F7-376F7C514D4E}" srcOrd="0" destOrd="0" presId="urn:microsoft.com/office/officeart/2005/8/layout/radial1"/>
    <dgm:cxn modelId="{7365D31A-21A5-4FD3-A808-8A7DD57BE783}" type="presOf" srcId="{8443ADDA-A7DE-4205-9630-EC7E0A9680BE}" destId="{89D7305F-317D-4039-868B-844DA80FDCEA}" srcOrd="0" destOrd="0" presId="urn:microsoft.com/office/officeart/2005/8/layout/radial1"/>
    <dgm:cxn modelId="{17F42A3E-CF69-4D8E-8046-E9BFC435014F}" type="presOf" srcId="{DD32D53D-B901-4167-BE89-FA2C66903ED6}" destId="{0063C301-B790-48E2-8A0E-014505A8FE80}" srcOrd="0" destOrd="0" presId="urn:microsoft.com/office/officeart/2005/8/layout/radial1"/>
    <dgm:cxn modelId="{F0AE43AD-461D-4D3E-AA1B-8A076EC52305}" type="presOf" srcId="{EDB03EDC-5394-497E-97E7-07BB305F5E74}" destId="{2765E359-2303-4349-B8D3-06B22497BC93}" srcOrd="0" destOrd="0" presId="urn:microsoft.com/office/officeart/2005/8/layout/radial1"/>
    <dgm:cxn modelId="{3544B7AE-26C0-406E-BC6F-83C57D38EA3A}" type="presOf" srcId="{779B913C-1979-47C3-89D7-246120C13DC8}" destId="{4E13A6C5-FC14-485F-AE79-AEF63FB9DD68}" srcOrd="1" destOrd="0" presId="urn:microsoft.com/office/officeart/2005/8/layout/radial1"/>
    <dgm:cxn modelId="{042715CD-BE93-478F-B27B-DFED4F56FAE2}" srcId="{77FD65CC-36ED-49CE-910A-74749BB99CF9}" destId="{CE68D477-615C-44E1-92AA-31E900C2E6D8}" srcOrd="0" destOrd="0" parTransId="{F7C669F2-C8B1-496D-9455-5825E75E2E52}" sibTransId="{F6178DC2-1EE9-42C1-A0F4-D35C100A67B0}"/>
    <dgm:cxn modelId="{59C85BE8-7950-4679-8E16-7B2EBFC0FD06}" type="presOf" srcId="{CB353351-384D-4AE0-AFE5-A9B5E0A1C289}" destId="{6029720B-5AF6-471B-93DF-40D61A6A38C3}" srcOrd="0" destOrd="0" presId="urn:microsoft.com/office/officeart/2005/8/layout/radial1"/>
    <dgm:cxn modelId="{1CEADC26-D72D-4640-8D7E-7D05DDB69C79}" type="presOf" srcId="{ED609AA1-1FA6-4AC4-AF4E-72B2C7F1DAB9}" destId="{5D60ADCD-6319-4682-B887-1B2920E4BBE8}" srcOrd="0" destOrd="0" presId="urn:microsoft.com/office/officeart/2005/8/layout/radial1"/>
    <dgm:cxn modelId="{DC793D37-87B1-44E5-A1B5-09D95F697F1C}" type="presOf" srcId="{CB353351-384D-4AE0-AFE5-A9B5E0A1C289}" destId="{0BBB8CB3-A491-4E9E-B621-18A5E0107AC8}" srcOrd="1" destOrd="0" presId="urn:microsoft.com/office/officeart/2005/8/layout/radial1"/>
    <dgm:cxn modelId="{70728F75-12DC-4C4E-91DA-494437988200}" type="presOf" srcId="{DD32D53D-B901-4167-BE89-FA2C66903ED6}" destId="{34A5A57A-1C18-470B-B46B-1AA1E4ACCDEF}" srcOrd="1" destOrd="0" presId="urn:microsoft.com/office/officeart/2005/8/layout/radial1"/>
    <dgm:cxn modelId="{841F2591-ADCE-413E-B41F-0D895921A452}" type="presOf" srcId="{CE68D477-615C-44E1-92AA-31E900C2E6D8}" destId="{6AF18AA0-3554-40D8-9F78-C15900BCDFAF}" srcOrd="0" destOrd="0" presId="urn:microsoft.com/office/officeart/2005/8/layout/radial1"/>
    <dgm:cxn modelId="{6AC23F76-83F8-45A4-813F-CF833E467E98}" type="presOf" srcId="{16C1BE11-0092-4913-A66F-B03478540674}" destId="{808CF18A-687A-4A4C-A5EA-4A6952C4119A}" srcOrd="0" destOrd="0" presId="urn:microsoft.com/office/officeart/2005/8/layout/radial1"/>
    <dgm:cxn modelId="{B4E38FF5-C1D5-4C43-BF6A-C234FB9C8C8F}" type="presOf" srcId="{F68018A9-F1D4-47A9-8983-31F7C261C13D}" destId="{E6A1A3E2-AFCE-4312-AFB1-F94A5A21E67D}" srcOrd="0" destOrd="0" presId="urn:microsoft.com/office/officeart/2005/8/layout/radial1"/>
    <dgm:cxn modelId="{4C15E5D8-CDF1-4007-A020-B7A876174C51}" srcId="{CE68D477-615C-44E1-92AA-31E900C2E6D8}" destId="{EDB03EDC-5394-497E-97E7-07BB305F5E74}" srcOrd="4" destOrd="0" parTransId="{DD32D53D-B901-4167-BE89-FA2C66903ED6}" sibTransId="{1D72EC06-0DFB-42C0-85DB-903B35785FF6}"/>
    <dgm:cxn modelId="{3C5AE2E0-71FA-4B23-B727-7EA8A01CA9FF}" srcId="{CE68D477-615C-44E1-92AA-31E900C2E6D8}" destId="{43C44474-EE29-463D-B218-38CE83BC6A22}" srcOrd="2" destOrd="0" parTransId="{779B913C-1979-47C3-89D7-246120C13DC8}" sibTransId="{C44F5A99-7626-4DE5-AEBD-6398CC4A9169}"/>
    <dgm:cxn modelId="{98F1D0FC-ED34-481B-937C-F5387A0D64C6}" srcId="{CE68D477-615C-44E1-92AA-31E900C2E6D8}" destId="{807FE314-EB25-4FC7-AA14-0670C2571DC0}" srcOrd="3" destOrd="0" parTransId="{ED609AA1-1FA6-4AC4-AF4E-72B2C7F1DAB9}" sibTransId="{7A233164-AA07-4175-AB87-542B421D59D8}"/>
    <dgm:cxn modelId="{B901DEE7-ED35-4751-83E7-F18EC4F4AA48}" type="presOf" srcId="{6B6E4D21-7D89-4582-8861-25BE22FED7EB}" destId="{5DADED85-4DF4-4940-B04B-B4B5399D6953}" srcOrd="0" destOrd="0" presId="urn:microsoft.com/office/officeart/2005/8/layout/radial1"/>
    <dgm:cxn modelId="{BBE0AC6C-2893-4263-B540-F7FE8775DD82}" type="presOf" srcId="{56402D78-4E00-4BAC-8BC2-674FFFA02C7E}" destId="{AC21F1BF-A12A-4F66-97EA-CF8786F9F5E3}" srcOrd="0" destOrd="0" presId="urn:microsoft.com/office/officeart/2005/8/layout/radial1"/>
    <dgm:cxn modelId="{0907E68C-0ACD-4885-A5EC-BA16556C4AE6}" type="presOf" srcId="{4E986283-E65E-4B96-85BD-4FB7F66780A3}" destId="{06C400C1-E836-4BAA-8BED-1BBC33FD12CE}" srcOrd="0" destOrd="0" presId="urn:microsoft.com/office/officeart/2005/8/layout/radial1"/>
    <dgm:cxn modelId="{9BC011CF-9CA5-4CBD-AE49-716B60BE2339}" type="presOf" srcId="{0DBD52D2-85BA-45AC-9144-5B6B9B7279F5}" destId="{7D88012A-9EB0-438C-9115-24AA2230384F}" srcOrd="1" destOrd="0" presId="urn:microsoft.com/office/officeart/2005/8/layout/radial1"/>
    <dgm:cxn modelId="{A9F7132A-CD72-49DA-AC52-0996D99EF4B1}" type="presParOf" srcId="{35BB5E6B-61EA-4EFD-A70A-DE496AF59610}" destId="{6AF18AA0-3554-40D8-9F78-C15900BCDFAF}" srcOrd="0" destOrd="0" presId="urn:microsoft.com/office/officeart/2005/8/layout/radial1"/>
    <dgm:cxn modelId="{EED1A29E-183C-48F3-A64A-E269A776B10E}" type="presParOf" srcId="{35BB5E6B-61EA-4EFD-A70A-DE496AF59610}" destId="{6029720B-5AF6-471B-93DF-40D61A6A38C3}" srcOrd="1" destOrd="0" presId="urn:microsoft.com/office/officeart/2005/8/layout/radial1"/>
    <dgm:cxn modelId="{6A3C8815-F5F3-4A89-BE27-612586B3AD8F}" type="presParOf" srcId="{6029720B-5AF6-471B-93DF-40D61A6A38C3}" destId="{0BBB8CB3-A491-4E9E-B621-18A5E0107AC8}" srcOrd="0" destOrd="0" presId="urn:microsoft.com/office/officeart/2005/8/layout/radial1"/>
    <dgm:cxn modelId="{F24FD114-535E-4232-BABE-2CB889EE876F}" type="presParOf" srcId="{35BB5E6B-61EA-4EFD-A70A-DE496AF59610}" destId="{5DADED85-4DF4-4940-B04B-B4B5399D6953}" srcOrd="2" destOrd="0" presId="urn:microsoft.com/office/officeart/2005/8/layout/radial1"/>
    <dgm:cxn modelId="{D94AD360-E713-47DA-B82B-9E50FBFBA91A}" type="presParOf" srcId="{35BB5E6B-61EA-4EFD-A70A-DE496AF59610}" destId="{808CF18A-687A-4A4C-A5EA-4A6952C4119A}" srcOrd="3" destOrd="0" presId="urn:microsoft.com/office/officeart/2005/8/layout/radial1"/>
    <dgm:cxn modelId="{AB4F7519-0088-48EA-8B03-AA1AE25310EA}" type="presParOf" srcId="{808CF18A-687A-4A4C-A5EA-4A6952C4119A}" destId="{82F39A1C-0123-4D11-9552-9656FE143DD7}" srcOrd="0" destOrd="0" presId="urn:microsoft.com/office/officeart/2005/8/layout/radial1"/>
    <dgm:cxn modelId="{FA0464F2-4621-4574-BF24-0239831FE008}" type="presParOf" srcId="{35BB5E6B-61EA-4EFD-A70A-DE496AF59610}" destId="{AC21F1BF-A12A-4F66-97EA-CF8786F9F5E3}" srcOrd="4" destOrd="0" presId="urn:microsoft.com/office/officeart/2005/8/layout/radial1"/>
    <dgm:cxn modelId="{35527B0E-9FAE-4060-BF90-0E6374A8C85E}" type="presParOf" srcId="{35BB5E6B-61EA-4EFD-A70A-DE496AF59610}" destId="{309F205D-C9BE-4D1B-A89A-363646FA1A36}" srcOrd="5" destOrd="0" presId="urn:microsoft.com/office/officeart/2005/8/layout/radial1"/>
    <dgm:cxn modelId="{16E64EBA-3C39-4BC1-94D5-8FAC890F5523}" type="presParOf" srcId="{309F205D-C9BE-4D1B-A89A-363646FA1A36}" destId="{4E13A6C5-FC14-485F-AE79-AEF63FB9DD68}" srcOrd="0" destOrd="0" presId="urn:microsoft.com/office/officeart/2005/8/layout/radial1"/>
    <dgm:cxn modelId="{8C0C78DF-588A-4CB7-8FCC-929AF00A5016}" type="presParOf" srcId="{35BB5E6B-61EA-4EFD-A70A-DE496AF59610}" destId="{06EB8AE4-1133-4EEB-96F7-376F7C514D4E}" srcOrd="6" destOrd="0" presId="urn:microsoft.com/office/officeart/2005/8/layout/radial1"/>
    <dgm:cxn modelId="{DC441FDF-0FB7-4693-A171-CD3C761ED1FB}" type="presParOf" srcId="{35BB5E6B-61EA-4EFD-A70A-DE496AF59610}" destId="{5D60ADCD-6319-4682-B887-1B2920E4BBE8}" srcOrd="7" destOrd="0" presId="urn:microsoft.com/office/officeart/2005/8/layout/radial1"/>
    <dgm:cxn modelId="{D50F9C66-00BD-4CE7-BB6A-AD09143B845F}" type="presParOf" srcId="{5D60ADCD-6319-4682-B887-1B2920E4BBE8}" destId="{32A7248C-3F6D-49FC-B04D-2B2EA56134FA}" srcOrd="0" destOrd="0" presId="urn:microsoft.com/office/officeart/2005/8/layout/radial1"/>
    <dgm:cxn modelId="{B4B22667-A3D4-4BD3-906A-D802F4820535}" type="presParOf" srcId="{35BB5E6B-61EA-4EFD-A70A-DE496AF59610}" destId="{15707B41-87EB-46F5-9B3B-6D360766DBD9}" srcOrd="8" destOrd="0" presId="urn:microsoft.com/office/officeart/2005/8/layout/radial1"/>
    <dgm:cxn modelId="{F3293A85-9A0E-47C5-9359-CFB1A1F3321E}" type="presParOf" srcId="{35BB5E6B-61EA-4EFD-A70A-DE496AF59610}" destId="{0063C301-B790-48E2-8A0E-014505A8FE80}" srcOrd="9" destOrd="0" presId="urn:microsoft.com/office/officeart/2005/8/layout/radial1"/>
    <dgm:cxn modelId="{77195C84-AAF0-4305-9C48-C57509912464}" type="presParOf" srcId="{0063C301-B790-48E2-8A0E-014505A8FE80}" destId="{34A5A57A-1C18-470B-B46B-1AA1E4ACCDEF}" srcOrd="0" destOrd="0" presId="urn:microsoft.com/office/officeart/2005/8/layout/radial1"/>
    <dgm:cxn modelId="{C9E9F934-33C4-4891-AE7B-6564F374FC80}" type="presParOf" srcId="{35BB5E6B-61EA-4EFD-A70A-DE496AF59610}" destId="{2765E359-2303-4349-B8D3-06B22497BC93}" srcOrd="10" destOrd="0" presId="urn:microsoft.com/office/officeart/2005/8/layout/radial1"/>
    <dgm:cxn modelId="{D8C071B0-6692-4779-B2CD-0D7A2A41DFDD}" type="presParOf" srcId="{35BB5E6B-61EA-4EFD-A70A-DE496AF59610}" destId="{E6A1A3E2-AFCE-4312-AFB1-F94A5A21E67D}" srcOrd="11" destOrd="0" presId="urn:microsoft.com/office/officeart/2005/8/layout/radial1"/>
    <dgm:cxn modelId="{305C8B6E-59E9-49B3-8AB7-BF3FDA1B644D}" type="presParOf" srcId="{E6A1A3E2-AFCE-4312-AFB1-F94A5A21E67D}" destId="{FACB53F6-3B80-4398-AE5C-C536FD34347A}" srcOrd="0" destOrd="0" presId="urn:microsoft.com/office/officeart/2005/8/layout/radial1"/>
    <dgm:cxn modelId="{CBCAD1C5-EB05-4097-94A0-AA1F2F926390}" type="presParOf" srcId="{35BB5E6B-61EA-4EFD-A70A-DE496AF59610}" destId="{06C400C1-E836-4BAA-8BED-1BBC33FD12CE}" srcOrd="12" destOrd="0" presId="urn:microsoft.com/office/officeart/2005/8/layout/radial1"/>
    <dgm:cxn modelId="{121E706F-2097-44AC-B0C1-1E208D7CAEFD}" type="presParOf" srcId="{35BB5E6B-61EA-4EFD-A70A-DE496AF59610}" destId="{D3AA8695-D688-4767-9171-6A5094A57ABE}" srcOrd="13" destOrd="0" presId="urn:microsoft.com/office/officeart/2005/8/layout/radial1"/>
    <dgm:cxn modelId="{E0ED4202-8751-4011-9880-40EAA205918E}" type="presParOf" srcId="{D3AA8695-D688-4767-9171-6A5094A57ABE}" destId="{7D88012A-9EB0-438C-9115-24AA2230384F}" srcOrd="0" destOrd="0" presId="urn:microsoft.com/office/officeart/2005/8/layout/radial1"/>
    <dgm:cxn modelId="{83D40F78-5481-44F4-AA38-86AA14DDB5DC}" type="presParOf" srcId="{35BB5E6B-61EA-4EFD-A70A-DE496AF59610}" destId="{89D7305F-317D-4039-868B-844DA80FDCE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18AA0-3554-40D8-9F78-C15900BCDFAF}">
      <dsp:nvSpPr>
        <dsp:cNvPr id="0" name=""/>
        <dsp:cNvSpPr/>
      </dsp:nvSpPr>
      <dsp:spPr>
        <a:xfrm>
          <a:off x="3323197" y="1811028"/>
          <a:ext cx="1850830" cy="199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Американо-мексиканская Международная трансграничная водная комиссия</a:t>
          </a:r>
          <a:endParaRPr kumimoji="0" lang="en-US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594245" y="2103230"/>
        <a:ext cx="1308734" cy="1410875"/>
      </dsp:txXfrm>
    </dsp:sp>
    <dsp:sp modelId="{6029720B-5AF6-471B-93DF-40D61A6A38C3}">
      <dsp:nvSpPr>
        <dsp:cNvPr id="0" name=""/>
        <dsp:cNvSpPr/>
      </dsp:nvSpPr>
      <dsp:spPr>
        <a:xfrm rot="16200000">
          <a:off x="4050189" y="1597301"/>
          <a:ext cx="39684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396845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38691" y="1602684"/>
        <a:ext cx="19842" cy="19842"/>
      </dsp:txXfrm>
    </dsp:sp>
    <dsp:sp modelId="{5DADED85-4DF4-4940-B04B-B4B5399D6953}">
      <dsp:nvSpPr>
        <dsp:cNvPr id="0" name=""/>
        <dsp:cNvSpPr/>
      </dsp:nvSpPr>
      <dsp:spPr>
        <a:xfrm>
          <a:off x="3375120" y="19886"/>
          <a:ext cx="1746983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Бюро по мелиорации США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(оператор водохранилищ)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30960" y="224076"/>
        <a:ext cx="1235303" cy="985916"/>
      </dsp:txXfrm>
    </dsp:sp>
    <dsp:sp modelId="{808CF18A-687A-4A4C-A5EA-4A6952C4119A}">
      <dsp:nvSpPr>
        <dsp:cNvPr id="0" name=""/>
        <dsp:cNvSpPr/>
      </dsp:nvSpPr>
      <dsp:spPr>
        <a:xfrm rot="19382467">
          <a:off x="4883956" y="1852795"/>
          <a:ext cx="122939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1229395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67919" y="1837364"/>
        <a:ext cx="61469" cy="61469"/>
      </dsp:txXfrm>
    </dsp:sp>
    <dsp:sp modelId="{AC21F1BF-A12A-4F66-97EA-CF8786F9F5E3}">
      <dsp:nvSpPr>
        <dsp:cNvPr id="0" name=""/>
        <dsp:cNvSpPr/>
      </dsp:nvSpPr>
      <dsp:spPr>
        <a:xfrm>
          <a:off x="5714992" y="381000"/>
          <a:ext cx="1793566" cy="1299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НГО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(экологи и др.)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977654" y="571250"/>
        <a:ext cx="1268242" cy="918607"/>
      </dsp:txXfrm>
    </dsp:sp>
    <dsp:sp modelId="{309F205D-C9BE-4D1B-A89A-363646FA1A36}">
      <dsp:nvSpPr>
        <dsp:cNvPr id="0" name=""/>
        <dsp:cNvSpPr/>
      </dsp:nvSpPr>
      <dsp:spPr>
        <a:xfrm rot="31305">
          <a:off x="5173981" y="2804601"/>
          <a:ext cx="617282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17282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467190" y="2804473"/>
        <a:ext cx="30864" cy="30864"/>
      </dsp:txXfrm>
    </dsp:sp>
    <dsp:sp modelId="{06EB8AE4-1133-4EEB-96F7-376F7C514D4E}">
      <dsp:nvSpPr>
        <dsp:cNvPr id="0" name=""/>
        <dsp:cNvSpPr/>
      </dsp:nvSpPr>
      <dsp:spPr>
        <a:xfrm>
          <a:off x="5791192" y="2133604"/>
          <a:ext cx="1765136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Компания «</a:t>
          </a:r>
          <a:r>
            <a:rPr kumimoji="0" lang="en-US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CONAGUA</a:t>
          </a: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»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(оператор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мексиканской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системы водоснабжения)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049690" y="2337794"/>
        <a:ext cx="1248140" cy="985916"/>
      </dsp:txXfrm>
    </dsp:sp>
    <dsp:sp modelId="{5D60ADCD-6319-4682-B887-1B2920E4BBE8}">
      <dsp:nvSpPr>
        <dsp:cNvPr id="0" name=""/>
        <dsp:cNvSpPr/>
      </dsp:nvSpPr>
      <dsp:spPr>
        <a:xfrm rot="2826483">
          <a:off x="4815396" y="3700306"/>
          <a:ext cx="55152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51520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77369" y="3701822"/>
        <a:ext cx="27576" cy="27576"/>
      </dsp:txXfrm>
    </dsp:sp>
    <dsp:sp modelId="{15707B41-87EB-46F5-9B3B-6D360766DBD9}">
      <dsp:nvSpPr>
        <dsp:cNvPr id="0" name=""/>
        <dsp:cNvSpPr/>
      </dsp:nvSpPr>
      <dsp:spPr>
        <a:xfrm>
          <a:off x="4800603" y="3809999"/>
          <a:ext cx="2051776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Другие</a:t>
          </a:r>
          <a:endParaRPr kumimoji="0" lang="en-US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(др. </a:t>
          </a:r>
          <a:r>
            <a:rPr kumimoji="0" lang="ru-RU" sz="1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заинтерес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. группы</a:t>
          </a: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,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общественность)</a:t>
          </a:r>
          <a:endParaRPr kumimoji="0" lang="en-US" sz="1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101079" y="4014189"/>
        <a:ext cx="1450824" cy="985916"/>
      </dsp:txXfrm>
    </dsp:sp>
    <dsp:sp modelId="{0063C301-B790-48E2-8A0E-014505A8FE80}">
      <dsp:nvSpPr>
        <dsp:cNvPr id="0" name=""/>
        <dsp:cNvSpPr/>
      </dsp:nvSpPr>
      <dsp:spPr>
        <a:xfrm rot="10659369">
          <a:off x="2702782" y="2843920"/>
          <a:ext cx="621341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21341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97919" y="2843691"/>
        <a:ext cx="31067" cy="31067"/>
      </dsp:txXfrm>
    </dsp:sp>
    <dsp:sp modelId="{2765E359-2303-4349-B8D3-06B22497BC93}">
      <dsp:nvSpPr>
        <dsp:cNvPr id="0" name=""/>
        <dsp:cNvSpPr/>
      </dsp:nvSpPr>
      <dsp:spPr>
        <a:xfrm>
          <a:off x="990589" y="2209805"/>
          <a:ext cx="1713534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Штаты Мексики</a:t>
          </a:r>
          <a:endParaRPr kumimoji="0" lang="en-US" sz="1200" b="1" i="0" u="sng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241530" y="2413995"/>
        <a:ext cx="1211652" cy="985916"/>
      </dsp:txXfrm>
    </dsp:sp>
    <dsp:sp modelId="{E6A1A3E2-AFCE-4312-AFB1-F94A5A21E67D}">
      <dsp:nvSpPr>
        <dsp:cNvPr id="0" name=""/>
        <dsp:cNvSpPr/>
      </dsp:nvSpPr>
      <dsp:spPr>
        <a:xfrm rot="7289337">
          <a:off x="3482838" y="3769178"/>
          <a:ext cx="336106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336106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642488" y="3776080"/>
        <a:ext cx="16805" cy="16805"/>
      </dsp:txXfrm>
    </dsp:sp>
    <dsp:sp modelId="{06C400C1-E836-4BAA-8BED-1BBC33FD12CE}">
      <dsp:nvSpPr>
        <dsp:cNvPr id="0" name=""/>
        <dsp:cNvSpPr/>
      </dsp:nvSpPr>
      <dsp:spPr>
        <a:xfrm>
          <a:off x="1981199" y="3886206"/>
          <a:ext cx="2360710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Водопользователи</a:t>
          </a:r>
          <a:endParaRPr kumimoji="0" lang="en-US" sz="1200" b="1" i="0" u="sng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Водные округа</a:t>
          </a: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с/х</a:t>
          </a: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, 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гор. и </a:t>
          </a:r>
          <a:r>
            <a:rPr kumimoji="0" lang="ru-RU" sz="10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промышл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. назначение</a:t>
          </a:r>
          <a:r>
            <a:rPr kumimoji="0" lang="en-US" sz="1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</a:p>
      </dsp:txBody>
      <dsp:txXfrm>
        <a:off x="2326917" y="4090396"/>
        <a:ext cx="1669274" cy="985916"/>
      </dsp:txXfrm>
    </dsp:sp>
    <dsp:sp modelId="{D3AA8695-D688-4767-9171-6A5094A57ABE}">
      <dsp:nvSpPr>
        <dsp:cNvPr id="0" name=""/>
        <dsp:cNvSpPr/>
      </dsp:nvSpPr>
      <dsp:spPr>
        <a:xfrm rot="12994143">
          <a:off x="2557816" y="1921051"/>
          <a:ext cx="102980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1029800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046971" y="1910611"/>
        <a:ext cx="51490" cy="51490"/>
      </dsp:txXfrm>
    </dsp:sp>
    <dsp:sp modelId="{89D7305F-317D-4039-868B-844DA80FDCEA}">
      <dsp:nvSpPr>
        <dsp:cNvPr id="0" name=""/>
        <dsp:cNvSpPr/>
      </dsp:nvSpPr>
      <dsp:spPr>
        <a:xfrm>
          <a:off x="1142994" y="457208"/>
          <a:ext cx="1751138" cy="1394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rPr>
            <a:t>Штаты США</a:t>
          </a:r>
          <a:endParaRPr kumimoji="0" lang="en-US" sz="1200" b="1" i="0" u="sng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endParaRPr>
        </a:p>
      </dsp:txBody>
      <dsp:txXfrm>
        <a:off x="1399442" y="661398"/>
        <a:ext cx="1238242" cy="98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4" cy="4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185" y="0"/>
            <a:ext cx="2971644" cy="4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D9E6303-A625-4C17-942A-82BEBC624CC6}" type="datetimeFigureOut">
              <a:rPr lang="en-US"/>
              <a:pPr>
                <a:defRPr/>
              </a:pPr>
              <a:t>5/10/2015</a:t>
            </a:fld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316"/>
            <a:ext cx="2971644" cy="4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185" y="8830316"/>
            <a:ext cx="2971644" cy="46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C585640-A8FC-4D8E-A782-F9731E8F9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5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4" cy="466086"/>
          </a:xfrm>
          <a:prstGeom prst="rect">
            <a:avLst/>
          </a:prstGeom>
        </p:spPr>
        <p:txBody>
          <a:bodyPr vert="horz" wrap="square" lIns="91279" tIns="45639" rIns="91279" bIns="4563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185" y="0"/>
            <a:ext cx="2971644" cy="466086"/>
          </a:xfrm>
          <a:prstGeom prst="rect">
            <a:avLst/>
          </a:prstGeom>
        </p:spPr>
        <p:txBody>
          <a:bodyPr vert="horz" lIns="91279" tIns="45639" rIns="91279" bIns="4563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B7FDD35-5B58-4B0F-BE3E-C3935E15AF05}" type="datetimeFigureOut">
              <a:rPr lang="en-US"/>
              <a:pPr>
                <a:defRPr/>
              </a:pPr>
              <a:t>5/10/2015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9" tIns="45639" rIns="91279" bIns="456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35" y="4416213"/>
            <a:ext cx="5485931" cy="4184223"/>
          </a:xfrm>
          <a:prstGeom prst="rect">
            <a:avLst/>
          </a:prstGeom>
        </p:spPr>
        <p:txBody>
          <a:bodyPr vert="horz" lIns="91279" tIns="45639" rIns="91279" bIns="456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6"/>
            <a:ext cx="2971644" cy="463977"/>
          </a:xfrm>
          <a:prstGeom prst="rect">
            <a:avLst/>
          </a:prstGeom>
        </p:spPr>
        <p:txBody>
          <a:bodyPr vert="horz" wrap="square" lIns="91279" tIns="45639" rIns="91279" bIns="4563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185" y="8830316"/>
            <a:ext cx="2971644" cy="463977"/>
          </a:xfrm>
          <a:prstGeom prst="rect">
            <a:avLst/>
          </a:prstGeom>
        </p:spPr>
        <p:txBody>
          <a:bodyPr vert="horz" lIns="91279" tIns="45639" rIns="91279" bIns="4563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06ABF0-001F-497B-9128-A6DCDE205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963A-CE8B-49BC-AA49-D020086F4C6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6455" y="113067"/>
            <a:ext cx="2990336" cy="30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Arial Black" pitchFamily="34" charset="0"/>
              </a:rPr>
              <a:t>Agenda Number 11</a:t>
            </a:r>
            <a:r>
              <a:rPr lang="en-US" sz="1400" b="1" dirty="0" smtClean="0"/>
              <a:t>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0099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ACBE-75D2-4B77-A175-00846FA51F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6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Powell was at 3,679’ on</a:t>
            </a:r>
            <a:r>
              <a:rPr lang="en-US" baseline="0" dirty="0" smtClean="0"/>
              <a:t> 1/2000 with 21.137 MAF storage (capacity is 3,700’). Mead was at 1,214’ on 1/2000 with 25.046 MAF storage (capacity is 1,220’).  Over the last 14 years, system storage has declined by an </a:t>
            </a:r>
            <a:r>
              <a:rPr lang="en-US" baseline="0" smtClean="0"/>
              <a:t>amount almost equal </a:t>
            </a:r>
            <a:r>
              <a:rPr lang="en-US" baseline="0" dirty="0" smtClean="0"/>
              <a:t>to the entire volume stored in Lake Mead at the start of the drought.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2B571-3CD7-4503-AD54-75AB987096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D2B571-3CD7-4503-AD54-75AB987096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ABF0-001F-497B-9128-A6DCDE2056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3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Study has engaged with the broadest range of stakeholders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A8CFA-DAA0-4473-A3B2-BD1C74B1DC9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4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Study has engaged with the broadest range of stakeholders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A8CFA-DAA0-4473-A3B2-BD1C74B1DC9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Section 602(a) of 1968 Colorado River Basin Project Act (CRBPA) contains the basis and provisions for the conjunctive operation of the Colorado Basin’s reservoirs (Criteria for Coordinated Long-Range Operation of Colorado River Reservoirs (LROC), the Mexican Treaty obligation, and the Upper Basin Compact of 1948.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2304-FBA8-459A-8C26-96E088D99E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– Arial Bold 24 Point</a:t>
            </a:r>
          </a:p>
          <a:p>
            <a:pPr lvl="1"/>
            <a:r>
              <a:rPr lang="en-US" dirty="0" smtClean="0"/>
              <a:t>Second level – Arial Bold 20 Point</a:t>
            </a:r>
          </a:p>
          <a:p>
            <a:pPr lvl="2"/>
            <a:r>
              <a:rPr lang="en-US" dirty="0" smtClean="0"/>
              <a:t>Third level – Arial Bold 18 Point</a:t>
            </a:r>
          </a:p>
          <a:p>
            <a:pPr lvl="3"/>
            <a:r>
              <a:rPr lang="en-US" dirty="0" smtClean="0"/>
              <a:t>Fourth level – Arial Bold 16 Point</a:t>
            </a:r>
          </a:p>
          <a:p>
            <a:pPr lvl="4"/>
            <a:r>
              <a:rPr lang="en-US" dirty="0" smtClean="0"/>
              <a:t>Fifth level – Arial Bold 14 Point</a:t>
            </a:r>
          </a:p>
          <a:p>
            <a:pPr lvl="4"/>
            <a:endParaRPr lang="en-US" dirty="0" smtClean="0"/>
          </a:p>
          <a:p>
            <a:pPr lvl="0"/>
            <a:r>
              <a:rPr lang="en-US" dirty="0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002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Covers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783821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Трансграничное управление водными ресурсами</a:t>
            </a: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r>
              <a:rPr lang="ru-RU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сходства и отличия            речных систем Колорадо                                  и Меконга</a:t>
            </a:r>
          </a:p>
          <a:p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ru-RU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Чак</a:t>
            </a:r>
            <a:r>
              <a:rPr lang="ru-RU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Куллом</a:t>
            </a:r>
            <a:r>
              <a:rPr lang="ru-RU" sz="1600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Центрально-Аризонский проект,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Менеджер программ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на реке Колорадо</a:t>
            </a:r>
          </a:p>
          <a:p>
            <a:endParaRPr lang="ru-RU" sz="1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10</a:t>
            </a:r>
            <a:r>
              <a:rPr lang="ru-RU" sz="1400" dirty="0">
                <a:solidFill>
                  <a:schemeClr val="bg1"/>
                </a:solidFill>
                <a:latin typeface="Century Gothic"/>
                <a:cs typeface="Century Gothic"/>
              </a:rPr>
              <a:t> мая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2015</a:t>
            </a:r>
            <a:r>
              <a:rPr lang="ru-RU" sz="1400" dirty="0">
                <a:solidFill>
                  <a:schemeClr val="bg1"/>
                </a:solidFill>
                <a:latin typeface="Century Gothic"/>
                <a:cs typeface="Century Gothic"/>
              </a:rPr>
              <a:t> г</a:t>
            </a:r>
            <a:r>
              <a:rPr lang="ru-RU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en-U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41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86836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  <a:latin typeface="Century Gothic" pitchFamily="34" charset="0"/>
              </a:rPr>
              <a:t>Двусторонний процесс: </a:t>
            </a:r>
            <a:br>
              <a:rPr lang="ru-RU" sz="2400" dirty="0" smtClean="0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entury Gothic" pitchFamily="34" charset="0"/>
              </a:rPr>
              <a:t>от Протокола №</a:t>
            </a:r>
            <a:r>
              <a:rPr lang="en-US" sz="2400" dirty="0" smtClean="0">
                <a:solidFill>
                  <a:schemeClr val="accent2"/>
                </a:solidFill>
                <a:latin typeface="Century Gothic" pitchFamily="34" charset="0"/>
              </a:rPr>
              <a:t>317 </a:t>
            </a:r>
            <a:r>
              <a:rPr lang="ru-RU" sz="2400" dirty="0" smtClean="0">
                <a:solidFill>
                  <a:schemeClr val="accent2"/>
                </a:solidFill>
                <a:latin typeface="Century Gothic" pitchFamily="34" charset="0"/>
              </a:rPr>
              <a:t>до настоящего времени</a:t>
            </a:r>
            <a:endParaRPr lang="en-US" sz="2400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84123" y="1068211"/>
            <a:ext cx="5775752" cy="4062588"/>
            <a:chOff x="1684123" y="1068211"/>
            <a:chExt cx="5775752" cy="4062588"/>
          </a:xfrm>
        </p:grpSpPr>
        <p:sp>
          <p:nvSpPr>
            <p:cNvPr id="5" name="Полилиния 4"/>
            <p:cNvSpPr/>
            <p:nvPr/>
          </p:nvSpPr>
          <p:spPr>
            <a:xfrm>
              <a:off x="3679507" y="3345814"/>
              <a:ext cx="1784985" cy="1784985"/>
            </a:xfrm>
            <a:custGeom>
              <a:avLst/>
              <a:gdLst>
                <a:gd name="connsiteX0" fmla="*/ 0 w 1784985"/>
                <a:gd name="connsiteY0" fmla="*/ 892493 h 1784985"/>
                <a:gd name="connsiteX1" fmla="*/ 892493 w 1784985"/>
                <a:gd name="connsiteY1" fmla="*/ 0 h 1784985"/>
                <a:gd name="connsiteX2" fmla="*/ 1784986 w 1784985"/>
                <a:gd name="connsiteY2" fmla="*/ 892493 h 1784985"/>
                <a:gd name="connsiteX3" fmla="*/ 892493 w 1784985"/>
                <a:gd name="connsiteY3" fmla="*/ 1784986 h 1784985"/>
                <a:gd name="connsiteX4" fmla="*/ 0 w 1784985"/>
                <a:gd name="connsiteY4" fmla="*/ 892493 h 178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985" h="1784985">
                  <a:moveTo>
                    <a:pt x="0" y="892493"/>
                  </a:moveTo>
                  <a:cubicBezTo>
                    <a:pt x="0" y="399583"/>
                    <a:pt x="399583" y="0"/>
                    <a:pt x="892493" y="0"/>
                  </a:cubicBezTo>
                  <a:cubicBezTo>
                    <a:pt x="1385403" y="0"/>
                    <a:pt x="1784986" y="399583"/>
                    <a:pt x="1784986" y="892493"/>
                  </a:cubicBezTo>
                  <a:cubicBezTo>
                    <a:pt x="1784986" y="1385403"/>
                    <a:pt x="1385403" y="1784986"/>
                    <a:pt x="892493" y="1784986"/>
                  </a:cubicBezTo>
                  <a:cubicBezTo>
                    <a:pt x="399583" y="1784986"/>
                    <a:pt x="0" y="1385403"/>
                    <a:pt x="0" y="892493"/>
                  </a:cubicBezTo>
                  <a:close/>
                </a:path>
              </a:pathLst>
            </a:custGeom>
            <a:gradFill rotWithShape="0">
              <a:gsLst>
                <a:gs pos="19999">
                  <a:srgbClr val="72B0FF"/>
                </a:gs>
                <a:gs pos="0">
                  <a:srgbClr val="0070C0"/>
                </a:gs>
                <a:gs pos="39999">
                  <a:srgbClr val="85C2FF"/>
                </a:gs>
                <a:gs pos="51000">
                  <a:srgbClr val="C4D6EB"/>
                </a:gs>
                <a:gs pos="100000">
                  <a:srgbClr val="339966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025" tIns="269025" rIns="269025" bIns="26902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Американо-мексиканская </a:t>
              </a:r>
              <a:r>
                <a:rPr lang="ru-RU" sz="1200" kern="1200" dirty="0" smtClean="0"/>
                <a:t>группа переговорщиков</a:t>
              </a:r>
              <a:endParaRPr lang="en-US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(</a:t>
              </a:r>
              <a:r>
                <a:rPr lang="ru-RU" sz="1200" kern="1200" dirty="0" smtClean="0"/>
                <a:t>малая группа</a:t>
              </a:r>
              <a:r>
                <a:rPr lang="en-US" sz="1200" kern="1200" dirty="0" smtClean="0"/>
                <a:t>)</a:t>
              </a:r>
              <a:endParaRPr lang="en-US" sz="1200" kern="1200" dirty="0"/>
            </a:p>
          </p:txBody>
        </p:sp>
        <p:sp>
          <p:nvSpPr>
            <p:cNvPr id="7" name="Стрелка влево 6"/>
            <p:cNvSpPr/>
            <p:nvPr/>
          </p:nvSpPr>
          <p:spPr>
            <a:xfrm rot="12901595">
              <a:off x="2395179" y="2987667"/>
              <a:ext cx="1510778" cy="5087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684123" y="2130172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783" tIns="58783" rIns="58783" bIns="587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Заинтересованные стороны США: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фед. агентства;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штаты;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водопользователи;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экологи.</a:t>
              </a:r>
              <a:r>
                <a:rPr lang="en-US" sz="1000" kern="1200" dirty="0" smtClean="0"/>
                <a:t>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/>
            </a:p>
          </p:txBody>
        </p:sp>
        <p:sp>
          <p:nvSpPr>
            <p:cNvPr id="9" name="Стрелка влево 8"/>
            <p:cNvSpPr/>
            <p:nvPr/>
          </p:nvSpPr>
          <p:spPr>
            <a:xfrm rot="16200000">
              <a:off x="3816326" y="2247818"/>
              <a:ext cx="1511347" cy="5087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724132" y="1068211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783" tIns="58783" rIns="58783" bIns="587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Малые профильные рабочие группы</a:t>
              </a:r>
              <a:endParaRPr lang="en-US" sz="100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(</a:t>
              </a:r>
              <a:r>
                <a:rPr lang="ru-RU" sz="1000" kern="1200" dirty="0" smtClean="0"/>
                <a:t>США</a:t>
              </a:r>
              <a:r>
                <a:rPr lang="en-US" sz="1000" kern="1200" dirty="0" smtClean="0"/>
                <a:t>-</a:t>
              </a:r>
              <a:r>
                <a:rPr lang="ru-RU" sz="1000" kern="1200" dirty="0" smtClean="0"/>
                <a:t>Мексика</a:t>
              </a:r>
              <a:r>
                <a:rPr lang="en-US" sz="1000" kern="1200" dirty="0" smtClean="0"/>
                <a:t>)</a:t>
              </a:r>
              <a:r>
                <a:rPr lang="ru-RU" sz="1000" kern="1200" dirty="0" smtClean="0"/>
                <a:t>:</a:t>
              </a:r>
              <a:endParaRPr lang="en-US" sz="1000" kern="1200" dirty="0" smtClean="0"/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эксперты из США и Мексики</a:t>
              </a:r>
              <a:endParaRPr lang="en-US" sz="1000" kern="1200" dirty="0"/>
            </a:p>
          </p:txBody>
        </p:sp>
        <p:sp>
          <p:nvSpPr>
            <p:cNvPr id="23" name="Стрелка влево 22"/>
            <p:cNvSpPr/>
            <p:nvPr/>
          </p:nvSpPr>
          <p:spPr>
            <a:xfrm rot="19498405">
              <a:off x="5238041" y="2987667"/>
              <a:ext cx="1510778" cy="5087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5764140" y="2130172"/>
              <a:ext cx="1695735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rgbClr val="3399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783" tIns="58783" rIns="58783" bIns="58783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Заинтересованные стороны Мексики: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фед. агентства;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штаты;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водопользователи;</a:t>
              </a:r>
              <a:endParaRPr lang="en-US" sz="1000" kern="1200" dirty="0" smtClean="0"/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smtClean="0"/>
                <a:t>- </a:t>
              </a:r>
              <a:r>
                <a:rPr lang="ru-RU" sz="1000" kern="1200" dirty="0" smtClean="0"/>
                <a:t>экологи.</a:t>
              </a:r>
              <a:r>
                <a:rPr lang="en-US" sz="1000" kern="1200" dirty="0" smtClean="0"/>
                <a:t> </a:t>
              </a:r>
              <a:endParaRPr lang="en-US" sz="1000" kern="1200" dirty="0"/>
            </a:p>
          </p:txBody>
        </p:sp>
      </p:grpSp>
      <p:grpSp>
        <p:nvGrpSpPr>
          <p:cNvPr id="19" name="Group 12"/>
          <p:cNvGrpSpPr/>
          <p:nvPr/>
        </p:nvGrpSpPr>
        <p:grpSpPr>
          <a:xfrm>
            <a:off x="3581400" y="5029200"/>
            <a:ext cx="1981199" cy="1784985"/>
            <a:chOff x="2177415" y="2049003"/>
            <a:chExt cx="1784985" cy="1784985"/>
          </a:xfrm>
        </p:grpSpPr>
        <p:sp>
          <p:nvSpPr>
            <p:cNvPr id="21" name="Oval 13"/>
            <p:cNvSpPr/>
            <p:nvPr/>
          </p:nvSpPr>
          <p:spPr>
            <a:xfrm>
              <a:off x="2177415" y="2049003"/>
              <a:ext cx="1784985" cy="1784985"/>
            </a:xfrm>
            <a:prstGeom prst="ellipse">
              <a:avLst/>
            </a:prstGeom>
            <a:gradFill rotWithShape="0">
              <a:gsLst>
                <a:gs pos="19999">
                  <a:srgbClr val="72B0FF"/>
                </a:gs>
                <a:gs pos="0">
                  <a:srgbClr val="0070C0"/>
                </a:gs>
                <a:gs pos="39999">
                  <a:srgbClr val="85C2FF"/>
                </a:gs>
                <a:gs pos="51000">
                  <a:srgbClr val="C4D6EB"/>
                </a:gs>
                <a:gs pos="100000">
                  <a:srgbClr val="339966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272748" y="2310407"/>
              <a:ext cx="1537252" cy="126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/>
                <a:t>Американо-мексиканский </a:t>
              </a:r>
              <a:r>
                <a:rPr lang="ru-RU" sz="1600" dirty="0" smtClean="0"/>
                <a:t>к</a:t>
              </a:r>
              <a:r>
                <a:rPr lang="ru-RU" sz="1600" kern="1200" dirty="0" smtClean="0"/>
                <a:t>онсультативный совет</a:t>
              </a:r>
              <a:endParaRPr lang="en-US" sz="1600" kern="1200" dirty="0" smtClean="0"/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(</a:t>
              </a:r>
              <a:r>
                <a:rPr lang="ru-RU" sz="1600" kern="1200" dirty="0" smtClean="0"/>
                <a:t>большая   группа</a:t>
              </a:r>
              <a:r>
                <a:rPr lang="en-US" sz="1600" kern="1200" dirty="0" smtClean="0"/>
                <a:t>)</a:t>
              </a:r>
              <a:endParaRPr lang="en-US" sz="1600" kern="1200" dirty="0"/>
            </a:p>
          </p:txBody>
        </p:sp>
      </p:grpSp>
      <p:sp>
        <p:nvSpPr>
          <p:cNvPr id="28" name="Bent Arrow 5"/>
          <p:cNvSpPr/>
          <p:nvPr/>
        </p:nvSpPr>
        <p:spPr>
          <a:xfrm>
            <a:off x="2501348" y="1651000"/>
            <a:ext cx="1295400" cy="5334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11"/>
          <p:cNvSpPr/>
          <p:nvPr/>
        </p:nvSpPr>
        <p:spPr>
          <a:xfrm rot="10800000" flipV="1">
            <a:off x="5334000" y="1650999"/>
            <a:ext cx="1295400" cy="53340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Left-Up Arrow 9"/>
          <p:cNvSpPr/>
          <p:nvPr/>
        </p:nvSpPr>
        <p:spPr>
          <a:xfrm>
            <a:off x="5486400" y="3429000"/>
            <a:ext cx="1447800" cy="3048000"/>
          </a:xfrm>
          <a:prstGeom prst="lef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Up Arrow 19"/>
          <p:cNvSpPr/>
          <p:nvPr/>
        </p:nvSpPr>
        <p:spPr>
          <a:xfrm flipH="1">
            <a:off x="2209800" y="3429000"/>
            <a:ext cx="1447800" cy="3048000"/>
          </a:xfrm>
          <a:prstGeom prst="lef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Река Меконг: краткий </a:t>
            </a:r>
            <a:br>
              <a:rPr lang="ru-RU" dirty="0" smtClean="0"/>
            </a:br>
            <a:r>
              <a:rPr lang="ru-RU" dirty="0" smtClean="0"/>
              <a:t>обзор системы управления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1950</a:t>
            </a:r>
            <a:r>
              <a:rPr lang="ru-RU" dirty="0" smtClean="0"/>
              <a:t>-е </a:t>
            </a:r>
            <a:r>
              <a:rPr lang="ru-RU" dirty="0" err="1" smtClean="0"/>
              <a:t>г.г</a:t>
            </a:r>
            <a:r>
              <a:rPr lang="ru-RU" dirty="0" smtClean="0"/>
              <a:t>. – Доклад Экономической комиссии для стран Азии и Дальнего Востока (ЭКАДВ) ООН по скоординированной эксплуатации, управлению </a:t>
            </a:r>
            <a:r>
              <a:rPr lang="ru-RU" dirty="0"/>
              <a:t>и регулированию </a:t>
            </a:r>
            <a:r>
              <a:rPr lang="ru-RU" dirty="0" smtClean="0"/>
              <a:t>мероприятий на реке Меконг;</a:t>
            </a:r>
            <a:endParaRPr lang="en-US" dirty="0" smtClean="0"/>
          </a:p>
          <a:p>
            <a:r>
              <a:rPr lang="en-US" dirty="0" smtClean="0"/>
              <a:t>1957 </a:t>
            </a:r>
            <a:r>
              <a:rPr lang="ru-RU" dirty="0" smtClean="0"/>
              <a:t>г. – Камбоджа, Лаос, Вьетнам и Таиланд принимают «Устав Комитета по скоординированному изучению ситуации в Нижне-</a:t>
            </a:r>
            <a:r>
              <a:rPr lang="ru-RU" dirty="0" err="1" smtClean="0"/>
              <a:t>Меконгском</a:t>
            </a:r>
            <a:r>
              <a:rPr lang="ru-RU" dirty="0" smtClean="0"/>
              <a:t> бассейне»</a:t>
            </a:r>
            <a:r>
              <a:rPr lang="en-US" dirty="0" smtClean="0"/>
              <a:t> (</a:t>
            </a:r>
            <a:r>
              <a:rPr lang="ru-RU" dirty="0" smtClean="0"/>
              <a:t>обеспечение совместных мер по развитию бассейна через Меконгский комитет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Перерыв во взаимодействии во время Вьетнамской войны;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1975 </a:t>
            </a:r>
            <a:r>
              <a:rPr lang="ru-RU" dirty="0" smtClean="0"/>
              <a:t>г. – Совместная Декларация принципов использования водных ресурсов Нижне-Меконгского бассейна </a:t>
            </a:r>
            <a:r>
              <a:rPr lang="en-US" dirty="0" smtClean="0"/>
              <a:t>(</a:t>
            </a:r>
            <a:r>
              <a:rPr lang="ru-RU" dirty="0" smtClean="0"/>
              <a:t>односторонние действия прибрежных государств требовали одобрения Совета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/>
              <a:t>Перерыв во взаимодействии </a:t>
            </a:r>
            <a:r>
              <a:rPr lang="ru-RU" dirty="0" smtClean="0"/>
              <a:t>в период режима Красных Кхмеров в Камбодже</a:t>
            </a:r>
            <a:r>
              <a:rPr lang="ru-RU" dirty="0" smtClean="0"/>
              <a:t>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1991 </a:t>
            </a:r>
            <a:r>
              <a:rPr lang="ru-RU" dirty="0" smtClean="0"/>
              <a:t>г. – возобновление работы Меконгского комитета;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1995 </a:t>
            </a:r>
            <a:r>
              <a:rPr lang="ru-RU" dirty="0" smtClean="0"/>
              <a:t>г. – Меконгское соглашение</a:t>
            </a:r>
            <a:r>
              <a:rPr lang="en-US" dirty="0" smtClean="0"/>
              <a:t> (</a:t>
            </a:r>
            <a:r>
              <a:rPr lang="ru-RU" dirty="0" smtClean="0"/>
              <a:t>договор</a:t>
            </a:r>
            <a:r>
              <a:rPr lang="en-US" dirty="0" smtClean="0"/>
              <a:t>) </a:t>
            </a:r>
            <a:r>
              <a:rPr lang="en-US" dirty="0" smtClean="0"/>
              <a:t>– </a:t>
            </a:r>
            <a:r>
              <a:rPr lang="ru-RU" dirty="0" smtClean="0"/>
              <a:t>создание Меконгской речной комиссии</a:t>
            </a:r>
            <a:r>
              <a:rPr lang="en-US" dirty="0" smtClean="0"/>
              <a:t> (</a:t>
            </a:r>
            <a:r>
              <a:rPr lang="ru-RU" dirty="0" smtClean="0"/>
              <a:t>МРК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2002 </a:t>
            </a:r>
            <a:r>
              <a:rPr lang="ru-RU" dirty="0" smtClean="0"/>
              <a:t>г. – МРК и Китай</a:t>
            </a:r>
            <a:r>
              <a:rPr lang="en-US" dirty="0" smtClean="0"/>
              <a:t>: </a:t>
            </a:r>
            <a:r>
              <a:rPr lang="ru-RU" dirty="0" smtClean="0"/>
              <a:t>соглашение по обмену гидрологическими данными.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Меконгская речная комиссия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Создана в </a:t>
            </a:r>
            <a:r>
              <a:rPr lang="en-US" dirty="0" smtClean="0"/>
              <a:t>1995 </a:t>
            </a:r>
            <a:r>
              <a:rPr lang="ru-RU" dirty="0" smtClean="0"/>
              <a:t>г. согласно Меконгскому соглашению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с участием Лаоса, Камбоджи, Таиланда и Вьетнама;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ru-RU" dirty="0" smtClean="0"/>
              <a:t>РК – международный орган с отделениями в государствах-членах;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ru-RU" dirty="0" smtClean="0"/>
              <a:t>МРК</a:t>
            </a:r>
            <a:r>
              <a:rPr lang="en-US" dirty="0" smtClean="0"/>
              <a:t> </a:t>
            </a:r>
            <a:r>
              <a:rPr lang="ru-RU" dirty="0" smtClean="0"/>
              <a:t>«формирует политику и принимает соответствующие решения от имени государств-членов»;</a:t>
            </a:r>
            <a:endParaRPr lang="en-US" dirty="0" smtClean="0"/>
          </a:p>
          <a:p>
            <a:r>
              <a:rPr lang="ru-RU" dirty="0" smtClean="0"/>
              <a:t>МРК осуществляет руководство всеми активами</a:t>
            </a:r>
            <a:r>
              <a:rPr lang="en-US" dirty="0" smtClean="0"/>
              <a:t>, </a:t>
            </a:r>
            <a:r>
              <a:rPr lang="ru-RU" dirty="0" smtClean="0"/>
              <a:t>обладает всеми правами и несет все обязательства Комитета и в соответствии с предыдущими соглашениями;</a:t>
            </a:r>
            <a:endParaRPr lang="en-US" dirty="0" smtClean="0"/>
          </a:p>
          <a:p>
            <a:r>
              <a:rPr lang="ru-RU" dirty="0" smtClean="0"/>
              <a:t>МРК состоит из 3-х органов:</a:t>
            </a:r>
            <a:endParaRPr lang="en-US" dirty="0" smtClean="0"/>
          </a:p>
          <a:p>
            <a:pPr lvl="1"/>
            <a:r>
              <a:rPr lang="ru-RU" dirty="0" smtClean="0"/>
              <a:t>Совет;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ru-RU" dirty="0" smtClean="0"/>
              <a:t>Объединенный комитет;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ru-RU" dirty="0" smtClean="0"/>
              <a:t>Секретариат.</a:t>
            </a:r>
            <a:endParaRPr lang="en-US" dirty="0" smtClean="0"/>
          </a:p>
          <a:p>
            <a:r>
              <a:rPr lang="ru-RU" dirty="0" smtClean="0"/>
              <a:t>Совет – основной исполнительный орган МРК;</a:t>
            </a:r>
            <a:endParaRPr lang="en-US" dirty="0" smtClean="0"/>
          </a:p>
          <a:p>
            <a:r>
              <a:rPr lang="ru-RU" dirty="0" smtClean="0"/>
              <a:t>Объединенный комитет реализует политику и решения, а также разрабатывает планы и проекты;</a:t>
            </a:r>
            <a:endParaRPr lang="en-US" dirty="0" smtClean="0"/>
          </a:p>
          <a:p>
            <a:r>
              <a:rPr lang="ru-RU" dirty="0" smtClean="0"/>
              <a:t>Секретариат обеспечивает техническую и административную поддержку деятельности МРК;</a:t>
            </a:r>
            <a:endParaRPr lang="en-US" dirty="0" smtClean="0"/>
          </a:p>
          <a:p>
            <a:r>
              <a:rPr lang="ru-RU" dirty="0" smtClean="0"/>
              <a:t>Финансирование поступает от государств-членов и партнерских  организаций по развитию.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1 – </a:t>
            </a:r>
            <a:r>
              <a:rPr lang="ru-RU" sz="1400" dirty="0" smtClean="0"/>
              <a:t>5 апреля</a:t>
            </a:r>
            <a:r>
              <a:rPr lang="en-US" sz="1400" dirty="0" smtClean="0"/>
              <a:t> </a:t>
            </a:r>
            <a:r>
              <a:rPr lang="en-US" sz="1400" dirty="0" smtClean="0"/>
              <a:t>1995 </a:t>
            </a:r>
            <a:r>
              <a:rPr lang="ru-RU" sz="1400" dirty="0" smtClean="0"/>
              <a:t>г. – Соглашение по устойчивому развитию Меконгского речного бассейна.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94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Меконгская речная комиссия</a:t>
            </a:r>
            <a:r>
              <a:rPr lang="en-US" sz="2800" dirty="0" smtClean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2014 – </a:t>
            </a:r>
            <a:r>
              <a:rPr lang="ru-RU" sz="2800" dirty="0" smtClean="0"/>
              <a:t>вода, энергия и продовольственная безопасность в контексте изменения климата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Приоритетные направления деятельности</a:t>
            </a:r>
            <a:r>
              <a:rPr lang="en-US" sz="2200" dirty="0" smtClean="0"/>
              <a:t>:  </a:t>
            </a:r>
            <a:endParaRPr lang="en-US" sz="2200" dirty="0" smtClean="0"/>
          </a:p>
          <a:p>
            <a:pPr marL="531813" lvl="1" indent="-211138"/>
            <a:r>
              <a:rPr lang="ru-RU" sz="1800" dirty="0" smtClean="0"/>
              <a:t>Анализ последствий гидроэнергетических проекто</a:t>
            </a:r>
            <a:r>
              <a:rPr lang="ru-RU" sz="1800" dirty="0" smtClean="0"/>
              <a:t>в в главном русле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Анализ общего воздействия на дельту Меконга;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Меры по сокращению последствий паводков;</a:t>
            </a:r>
            <a:endParaRPr lang="en-US" sz="1800" dirty="0" smtClean="0"/>
          </a:p>
          <a:p>
            <a:pPr marL="531813" lvl="1" indent="-211138"/>
            <a:r>
              <a:rPr lang="ru-RU" sz="1800" dirty="0"/>
              <a:t>Меры по сокращению последствий </a:t>
            </a:r>
            <a:r>
              <a:rPr lang="ru-RU" sz="1800" dirty="0" smtClean="0"/>
              <a:t>засух;</a:t>
            </a:r>
            <a:endParaRPr lang="en-US" sz="1800" dirty="0"/>
          </a:p>
          <a:p>
            <a:pPr marL="531813" lvl="1" indent="-211138"/>
            <a:r>
              <a:rPr lang="ru-RU" sz="1800" dirty="0" smtClean="0"/>
              <a:t>Обеспечение надлежащего качества воды;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Поддержка продовольственной безопасности,                      включая рыбный промысел.</a:t>
            </a:r>
            <a:endParaRPr lang="en-US" sz="1800" dirty="0" smtClean="0"/>
          </a:p>
          <a:p>
            <a:r>
              <a:rPr lang="ru-RU" sz="2200" dirty="0" smtClean="0"/>
              <a:t>Региональные возможности/вызовы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marL="531813" lvl="1" indent="-211138"/>
            <a:r>
              <a:rPr lang="ru-RU" sz="1800" dirty="0" smtClean="0"/>
              <a:t>Рост населения;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Растущий спрос на воду;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Растущий спрос на энергию;</a:t>
            </a:r>
            <a:endParaRPr lang="en-US" sz="1800" dirty="0" smtClean="0"/>
          </a:p>
          <a:p>
            <a:pPr marL="531813" lvl="1" indent="-211138"/>
            <a:r>
              <a:rPr lang="ru-RU" sz="1800" dirty="0"/>
              <a:t>Растущий спрос </a:t>
            </a:r>
            <a:r>
              <a:rPr lang="ru-RU" sz="1800" dirty="0" smtClean="0"/>
              <a:t>на пищу </a:t>
            </a:r>
            <a:r>
              <a:rPr lang="en-US" sz="1800" dirty="0" smtClean="0"/>
              <a:t>(</a:t>
            </a:r>
            <a:r>
              <a:rPr lang="ru-RU" sz="1800" dirty="0" err="1" smtClean="0"/>
              <a:t>поливн</a:t>
            </a:r>
            <a:r>
              <a:rPr lang="ru-RU" sz="1800" dirty="0" smtClean="0"/>
              <a:t>. с/х и рыба);</a:t>
            </a:r>
            <a:endParaRPr lang="en-US" sz="1800" dirty="0" smtClean="0"/>
          </a:p>
          <a:p>
            <a:pPr marL="531813" lvl="1" indent="-211138"/>
            <a:r>
              <a:rPr lang="ru-RU" sz="1800" dirty="0" smtClean="0"/>
              <a:t>Риски и проблемы в связи с                                                                                   		изменением климата.</a:t>
            </a:r>
            <a:endParaRPr lang="en-US" sz="1800" dirty="0" smtClean="0"/>
          </a:p>
        </p:txBody>
      </p:sp>
      <p:pic>
        <p:nvPicPr>
          <p:cNvPr id="4098" name="Picture 2" descr="C:\Users\ccullom\AppData\Local\Temp\Mekong-Fishing-net-420x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876800"/>
            <a:ext cx="2590799" cy="18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:\My Documents\My Pictures\mekong-river-giant-fish-threatened-giant-carp_33709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971800"/>
            <a:ext cx="262234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>Меконгская речная комиссия</a:t>
            </a:r>
            <a:r>
              <a:rPr lang="en-US" sz="2800" dirty="0"/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Стратегия развития бассейна (</a:t>
            </a:r>
            <a:r>
              <a:rPr lang="en-US" sz="2800" dirty="0" smtClean="0"/>
              <a:t>2016</a:t>
            </a:r>
            <a:r>
              <a:rPr lang="ru-RU" sz="2800" dirty="0" smtClean="0"/>
              <a:t>-</a:t>
            </a:r>
            <a:r>
              <a:rPr lang="en-US" sz="2800" dirty="0" smtClean="0"/>
              <a:t>2020</a:t>
            </a:r>
            <a:r>
              <a:rPr lang="ru-RU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1816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Интегрированное управление водными ресурсами (ИУВР)</a:t>
            </a:r>
            <a:r>
              <a:rPr lang="en-US" sz="2200" dirty="0" smtClean="0"/>
              <a:t>:  </a:t>
            </a:r>
            <a:endParaRPr lang="en-US" sz="2200" dirty="0" smtClean="0"/>
          </a:p>
          <a:p>
            <a:pPr lvl="1"/>
            <a:r>
              <a:rPr lang="en-US" sz="1800" dirty="0" smtClean="0"/>
              <a:t>5</a:t>
            </a:r>
            <a:r>
              <a:rPr lang="ru-RU" sz="1800" dirty="0" smtClean="0"/>
              <a:t>-летний План развития Нижне-Меконгского бассейна;</a:t>
            </a:r>
            <a:endParaRPr lang="en-US" sz="1800" dirty="0" smtClean="0"/>
          </a:p>
          <a:p>
            <a:pPr lvl="1"/>
            <a:r>
              <a:rPr lang="ru-RU" sz="1800" dirty="0" smtClean="0"/>
              <a:t>Участие государств-членов через МРК;</a:t>
            </a:r>
            <a:endParaRPr lang="en-US" sz="1800" dirty="0" smtClean="0"/>
          </a:p>
          <a:p>
            <a:pPr lvl="1"/>
            <a:r>
              <a:rPr lang="ru-RU" sz="1800" dirty="0" smtClean="0"/>
              <a:t>Национальные консультации;</a:t>
            </a:r>
            <a:endParaRPr lang="en-US" sz="1800" dirty="0" smtClean="0"/>
          </a:p>
          <a:p>
            <a:pPr lvl="1"/>
            <a:r>
              <a:rPr lang="ru-RU" sz="1800" dirty="0" smtClean="0"/>
              <a:t>Региональные консультации;</a:t>
            </a:r>
            <a:endParaRPr lang="en-US" sz="1800" dirty="0" smtClean="0"/>
          </a:p>
          <a:p>
            <a:pPr lvl="1"/>
            <a:r>
              <a:rPr lang="ru-RU" sz="1800" dirty="0" smtClean="0"/>
              <a:t>Вовлечение заинтересованных сторон:</a:t>
            </a:r>
            <a:endParaRPr lang="en-US" sz="1800" dirty="0" smtClean="0"/>
          </a:p>
          <a:p>
            <a:pPr lvl="2"/>
            <a:r>
              <a:rPr lang="ru-RU" dirty="0"/>
              <a:t>н</a:t>
            </a:r>
            <a:r>
              <a:rPr lang="ru-RU" dirty="0" smtClean="0"/>
              <a:t>а национальном уровне,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ru-RU" dirty="0" smtClean="0"/>
              <a:t>на местном уровне.</a:t>
            </a:r>
            <a:endParaRPr lang="en-US" dirty="0" smtClean="0"/>
          </a:p>
          <a:p>
            <a:pPr lvl="1"/>
            <a:r>
              <a:rPr lang="ru-RU" sz="1800" dirty="0" smtClean="0"/>
              <a:t>Среднесрочный стратегический план </a:t>
            </a:r>
            <a:r>
              <a:rPr lang="en-US" sz="1800" dirty="0" smtClean="0"/>
              <a:t>(10</a:t>
            </a:r>
            <a:r>
              <a:rPr lang="ru-RU" sz="1800" dirty="0" smtClean="0"/>
              <a:t>-</a:t>
            </a:r>
            <a:r>
              <a:rPr lang="en-US" sz="1800" dirty="0" smtClean="0"/>
              <a:t>20 </a:t>
            </a:r>
            <a:r>
              <a:rPr lang="ru-RU" sz="1800" dirty="0" smtClean="0"/>
              <a:t>лет</a:t>
            </a:r>
            <a:r>
              <a:rPr lang="en-US" sz="1800" dirty="0" smtClean="0"/>
              <a:t>)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r>
              <a:rPr lang="ru-RU" sz="2200" dirty="0" smtClean="0"/>
              <a:t>Инструменты национального</a:t>
            </a:r>
            <a:r>
              <a:rPr lang="en-US" sz="2200" dirty="0" smtClean="0"/>
              <a:t>/</a:t>
            </a:r>
            <a:r>
              <a:rPr lang="ru-RU" sz="2200" dirty="0" smtClean="0"/>
              <a:t>                           регионального сотрудничества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ru-RU" sz="1800" dirty="0" smtClean="0"/>
              <a:t>Распределение ресурсов</a:t>
            </a:r>
            <a:r>
              <a:rPr lang="en-US" sz="1800" dirty="0" smtClean="0"/>
              <a:t>/</a:t>
            </a:r>
            <a:r>
              <a:rPr lang="ru-RU" sz="1800" dirty="0" smtClean="0"/>
              <a:t>выгод;</a:t>
            </a:r>
            <a:endParaRPr lang="en-US" sz="1800" dirty="0" smtClean="0"/>
          </a:p>
          <a:p>
            <a:pPr lvl="1"/>
            <a:r>
              <a:rPr lang="ru-RU" sz="1800" dirty="0" smtClean="0"/>
              <a:t>Распределение рисков;</a:t>
            </a:r>
            <a:endParaRPr lang="en-US" sz="1800" dirty="0" smtClean="0"/>
          </a:p>
          <a:p>
            <a:pPr lvl="1"/>
            <a:r>
              <a:rPr lang="ru-RU" sz="1800" dirty="0" smtClean="0"/>
              <a:t>Оптимизация и координация действий;</a:t>
            </a:r>
            <a:endParaRPr lang="en-US" sz="1800" dirty="0" smtClean="0"/>
          </a:p>
          <a:p>
            <a:pPr lvl="1"/>
            <a:r>
              <a:rPr lang="ru-RU" sz="1800" dirty="0" smtClean="0"/>
              <a:t>Обмен и децентрализация данных/информации.</a:t>
            </a:r>
            <a:endParaRPr lang="en-US" sz="1800" dirty="0" smtClean="0"/>
          </a:p>
        </p:txBody>
      </p:sp>
      <p:pic>
        <p:nvPicPr>
          <p:cNvPr id="5123" name="Picture 3" descr="P:\My Documents\My Pictures\map_mekong-dams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36" y="2819400"/>
            <a:ext cx="18796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Меконгского бассейна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816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Растущий спрос на воду;</a:t>
            </a:r>
            <a:endParaRPr lang="en-US" sz="2200" dirty="0" smtClean="0"/>
          </a:p>
          <a:p>
            <a:r>
              <a:rPr lang="ru-RU" sz="2200" dirty="0" smtClean="0"/>
              <a:t>Строительные проекты (гидроэнергетика);</a:t>
            </a:r>
            <a:endParaRPr lang="en-US" sz="2200" dirty="0" smtClean="0"/>
          </a:p>
          <a:p>
            <a:r>
              <a:rPr lang="ru-RU" sz="2200" dirty="0" smtClean="0"/>
              <a:t>Борьба с паводками;</a:t>
            </a:r>
            <a:endParaRPr lang="en-US" sz="2200" dirty="0" smtClean="0"/>
          </a:p>
          <a:p>
            <a:r>
              <a:rPr lang="ru-RU" sz="2200" dirty="0" smtClean="0"/>
              <a:t>Защита рыбного промысла </a:t>
            </a:r>
            <a:r>
              <a:rPr lang="en-US" sz="2200" dirty="0" smtClean="0"/>
              <a:t>(</a:t>
            </a:r>
            <a:r>
              <a:rPr lang="ru-RU" sz="2200" dirty="0" smtClean="0"/>
              <a:t>существ. источни</a:t>
            </a:r>
            <a:r>
              <a:rPr lang="ru-RU" sz="2200" dirty="0" smtClean="0"/>
              <a:t>к пищи</a:t>
            </a:r>
            <a:r>
              <a:rPr lang="en-US" sz="2200" dirty="0" smtClean="0"/>
              <a:t>)</a:t>
            </a:r>
            <a:r>
              <a:rPr lang="ru-RU" sz="2200" dirty="0" smtClean="0"/>
              <a:t>;</a:t>
            </a:r>
            <a:endParaRPr lang="en-US" sz="2200" dirty="0" smtClean="0"/>
          </a:p>
          <a:p>
            <a:r>
              <a:rPr lang="ru-RU" sz="2200" dirty="0" smtClean="0"/>
              <a:t>Защита системы ирригации;</a:t>
            </a:r>
            <a:endParaRPr lang="en-US" sz="2200" dirty="0" smtClean="0"/>
          </a:p>
          <a:p>
            <a:r>
              <a:rPr lang="ru-RU" sz="2200" dirty="0" smtClean="0"/>
              <a:t>Рост населения;</a:t>
            </a:r>
            <a:endParaRPr lang="en-US" sz="2200" dirty="0" smtClean="0"/>
          </a:p>
          <a:p>
            <a:r>
              <a:rPr lang="ru-RU" sz="2200" dirty="0" smtClean="0"/>
              <a:t>Влияние изменения климата на муссоны;</a:t>
            </a:r>
            <a:endParaRPr lang="en-US" sz="2200" dirty="0" smtClean="0"/>
          </a:p>
          <a:p>
            <a:r>
              <a:rPr lang="ru-RU" sz="2200" dirty="0" smtClean="0"/>
              <a:t>Проекты по развитию в верховьях реки.</a:t>
            </a:r>
            <a:endParaRPr lang="en-US" sz="2200" dirty="0" smtClean="0"/>
          </a:p>
        </p:txBody>
      </p:sp>
      <p:pic>
        <p:nvPicPr>
          <p:cNvPr id="4" name="Picture 2" descr="P:\My Documents\My Pictures\mekong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4" y="4623511"/>
            <a:ext cx="3538514" cy="224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:\My Documents\My Pictures\Mekong-Delta-Vietnam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23511"/>
            <a:ext cx="3452193" cy="22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Колорадо и Меконга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Международный орган (в соответствии с соглашением) по сотрудничеству и разрешению споров</a:t>
            </a:r>
            <a:r>
              <a:rPr lang="en-US" sz="2300" dirty="0" smtClean="0"/>
              <a:t>:</a:t>
            </a:r>
            <a:endParaRPr lang="en-US" sz="2300" dirty="0" smtClean="0"/>
          </a:p>
          <a:p>
            <a:pPr lvl="1"/>
            <a:r>
              <a:rPr lang="ru-RU" sz="1900" dirty="0" smtClean="0"/>
              <a:t>Международная трансграничная водная комиссия</a:t>
            </a:r>
            <a:r>
              <a:rPr lang="en-US" sz="1900" dirty="0" smtClean="0"/>
              <a:t> (</a:t>
            </a:r>
            <a:r>
              <a:rPr lang="ru-RU" sz="1900" dirty="0" smtClean="0"/>
              <a:t>США и Мексика</a:t>
            </a:r>
            <a:r>
              <a:rPr lang="en-US" sz="1900" dirty="0" smtClean="0"/>
              <a:t>)</a:t>
            </a:r>
            <a:r>
              <a:rPr lang="ru-RU" sz="1900" dirty="0" smtClean="0"/>
              <a:t>;</a:t>
            </a:r>
            <a:endParaRPr lang="en-US" sz="1900" dirty="0" smtClean="0"/>
          </a:p>
          <a:p>
            <a:pPr lvl="1"/>
            <a:r>
              <a:rPr lang="ru-RU" sz="1900" dirty="0" smtClean="0"/>
              <a:t>Меконгская речная комиссия </a:t>
            </a:r>
            <a:r>
              <a:rPr lang="en-US" sz="1900" dirty="0" smtClean="0"/>
              <a:t>(</a:t>
            </a:r>
            <a:r>
              <a:rPr lang="ru-RU" sz="1900" dirty="0" smtClean="0"/>
              <a:t>Таиланд, Вьетнам, Камбоджа, Лаос</a:t>
            </a:r>
            <a:r>
              <a:rPr lang="en-US" sz="1900" dirty="0" smtClean="0"/>
              <a:t>)</a:t>
            </a:r>
            <a:r>
              <a:rPr lang="ru-RU" sz="1900" dirty="0" smtClean="0"/>
              <a:t>;</a:t>
            </a:r>
            <a:endParaRPr lang="en-US" sz="1900" dirty="0" smtClean="0"/>
          </a:p>
          <a:p>
            <a:pPr lvl="1"/>
            <a:r>
              <a:rPr lang="ru-RU" sz="1900" dirty="0" smtClean="0"/>
              <a:t>Обмен данными.</a:t>
            </a:r>
            <a:endParaRPr lang="en-US" sz="1900" dirty="0" smtClean="0"/>
          </a:p>
          <a:p>
            <a:r>
              <a:rPr lang="ru-RU" sz="2300" dirty="0" smtClean="0"/>
              <a:t>Меры по снижению основных рисков в сфере управления водными ресурсами</a:t>
            </a:r>
            <a:r>
              <a:rPr lang="en-US" sz="2300" dirty="0" smtClean="0"/>
              <a:t>:</a:t>
            </a:r>
            <a:endParaRPr lang="en-US" sz="2300" dirty="0" smtClean="0"/>
          </a:p>
          <a:p>
            <a:pPr lvl="1"/>
            <a:r>
              <a:rPr lang="ru-RU" sz="1900" dirty="0" smtClean="0"/>
              <a:t>Эксплуатация водохранилищ;</a:t>
            </a:r>
            <a:endParaRPr lang="en-US" sz="1900" dirty="0" smtClean="0"/>
          </a:p>
          <a:p>
            <a:pPr lvl="1"/>
            <a:r>
              <a:rPr lang="ru-RU" sz="1900" dirty="0" smtClean="0"/>
              <a:t>Засухи, периоды нехватки воды;</a:t>
            </a:r>
            <a:endParaRPr lang="en-US" sz="1900" dirty="0" smtClean="0"/>
          </a:p>
          <a:p>
            <a:pPr lvl="1"/>
            <a:r>
              <a:rPr lang="ru-RU" sz="1900" dirty="0" smtClean="0"/>
              <a:t>Качество воды;</a:t>
            </a:r>
            <a:endParaRPr lang="en-US" sz="1900" dirty="0" smtClean="0"/>
          </a:p>
          <a:p>
            <a:pPr lvl="1"/>
            <a:r>
              <a:rPr lang="ru-RU" sz="1900" dirty="0" smtClean="0"/>
              <a:t>Гидроэнергетика;</a:t>
            </a:r>
            <a:endParaRPr lang="en-US" sz="1900" dirty="0" smtClean="0"/>
          </a:p>
          <a:p>
            <a:pPr lvl="1"/>
            <a:r>
              <a:rPr lang="ru-RU" sz="1900" dirty="0" smtClean="0"/>
              <a:t>Борьба с паводками;</a:t>
            </a:r>
            <a:endParaRPr lang="en-US" sz="1900" dirty="0" smtClean="0"/>
          </a:p>
          <a:p>
            <a:pPr lvl="1"/>
            <a:r>
              <a:rPr lang="ru-RU" sz="1900" dirty="0" smtClean="0"/>
              <a:t>Ирригация и рыбный промысел;</a:t>
            </a:r>
            <a:endParaRPr lang="en-US" sz="1900" dirty="0" smtClean="0"/>
          </a:p>
          <a:p>
            <a:pPr lvl="1"/>
            <a:r>
              <a:rPr lang="ru-RU" sz="1900" dirty="0" smtClean="0"/>
              <a:t>Распределение воды.</a:t>
            </a:r>
            <a:endParaRPr lang="en-US" sz="1900" dirty="0" smtClean="0"/>
          </a:p>
          <a:p>
            <a:r>
              <a:rPr lang="ru-RU" sz="2300" dirty="0" smtClean="0"/>
              <a:t>Контрастирующие роли:</a:t>
            </a:r>
            <a:endParaRPr lang="en-US" sz="2300" dirty="0" smtClean="0"/>
          </a:p>
          <a:p>
            <a:pPr lvl="1"/>
            <a:r>
              <a:rPr lang="ru-RU" sz="1900" dirty="0" smtClean="0"/>
              <a:t>МРК</a:t>
            </a:r>
            <a:r>
              <a:rPr lang="en-US" sz="1900" dirty="0" smtClean="0"/>
              <a:t> </a:t>
            </a:r>
            <a:r>
              <a:rPr lang="ru-RU" sz="1900" dirty="0" smtClean="0"/>
              <a:t>осуществляет планирование и реализацию проектов;</a:t>
            </a:r>
            <a:endParaRPr lang="en-US" sz="1900" dirty="0" smtClean="0"/>
          </a:p>
          <a:p>
            <a:pPr lvl="1"/>
            <a:r>
              <a:rPr lang="ru-RU" sz="1900" dirty="0" smtClean="0"/>
              <a:t>МТВК не осуществляет планирования.</a:t>
            </a:r>
            <a:endParaRPr lang="en-US" sz="1900" dirty="0"/>
          </a:p>
          <a:p>
            <a:r>
              <a:rPr lang="ru-RU" sz="2300" dirty="0" smtClean="0"/>
              <a:t>Контрастирующие источники воды и модели эксплуатации</a:t>
            </a:r>
            <a:r>
              <a:rPr lang="en-US" sz="2300" dirty="0" smtClean="0"/>
              <a:t>:</a:t>
            </a:r>
            <a:endParaRPr lang="en-US" sz="2300" dirty="0" smtClean="0"/>
          </a:p>
          <a:p>
            <a:pPr lvl="1"/>
            <a:r>
              <a:rPr lang="ru-RU" sz="1900" dirty="0" smtClean="0"/>
              <a:t>Колорадская система: вода, в </a:t>
            </a:r>
            <a:r>
              <a:rPr lang="ru-RU" sz="1900" dirty="0" smtClean="0"/>
              <a:t>основном, из </a:t>
            </a:r>
            <a:r>
              <a:rPr lang="ru-RU" sz="1900" dirty="0" smtClean="0"/>
              <a:t>снежников/крупные водохранилища;</a:t>
            </a:r>
            <a:endParaRPr lang="en-US" sz="1900" dirty="0" smtClean="0"/>
          </a:p>
          <a:p>
            <a:pPr lvl="1"/>
            <a:r>
              <a:rPr lang="ru-RU" sz="1900" dirty="0" smtClean="0"/>
              <a:t>Меконгская система: вода, в основном, приносится муссонами</a:t>
            </a:r>
            <a:r>
              <a:rPr lang="en-US" sz="1900" dirty="0" smtClean="0"/>
              <a:t>/</a:t>
            </a:r>
            <a:r>
              <a:rPr lang="ru-RU" sz="1900" dirty="0" smtClean="0"/>
              <a:t>водохранилища ГЭС.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12382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Covers-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318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6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 PPT-SimpleShe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8"/>
            <a:ext cx="9144000" cy="69233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22791" y="1094960"/>
            <a:ext cx="6860500" cy="158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24400" y="1301889"/>
            <a:ext cx="419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$1</a:t>
            </a:r>
            <a:r>
              <a:rPr lang="ru-RU" sz="2400" dirty="0"/>
              <a:t>,</a:t>
            </a:r>
            <a:r>
              <a:rPr lang="en-US" sz="2400" dirty="0"/>
              <a:t>5 </a:t>
            </a:r>
            <a:r>
              <a:rPr lang="ru-RU" sz="2400" dirty="0"/>
              <a:t>трлн</a:t>
            </a:r>
            <a:r>
              <a:rPr lang="en-US" sz="2400" dirty="0"/>
              <a:t>/</a:t>
            </a:r>
            <a:r>
              <a:rPr lang="ru-RU" sz="2400" dirty="0"/>
              <a:t>год – объем хозяйственной деятельности</a:t>
            </a:r>
            <a:r>
              <a:rPr lang="en-US" sz="2400" dirty="0"/>
              <a:t> (~12</a:t>
            </a:r>
            <a:r>
              <a:rPr lang="ru-RU" sz="2400" dirty="0"/>
              <a:t> место по доле в ВВП</a:t>
            </a:r>
            <a:r>
              <a:rPr lang="en-US" sz="2400" dirty="0"/>
              <a:t>)</a:t>
            </a:r>
            <a:r>
              <a:rPr lang="ru-RU" sz="2400" dirty="0"/>
              <a:t>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обслуживает США и Мексику;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7 </a:t>
            </a:r>
            <a:r>
              <a:rPr lang="ru-RU" sz="2400" dirty="0"/>
              <a:t>штатов </a:t>
            </a:r>
            <a:r>
              <a:rPr lang="ru-RU" sz="2400" dirty="0" smtClean="0"/>
              <a:t>США</a:t>
            </a:r>
            <a:r>
              <a:rPr lang="en-US" sz="2400" dirty="0" smtClean="0"/>
              <a:t> </a:t>
            </a:r>
            <a:r>
              <a:rPr lang="ru-RU" sz="2400" dirty="0" smtClean="0"/>
              <a:t>и 2 </a:t>
            </a:r>
            <a:r>
              <a:rPr lang="ru-RU" sz="2400" dirty="0" err="1" smtClean="0"/>
              <a:t>мекс</a:t>
            </a:r>
            <a:r>
              <a:rPr lang="ru-RU" sz="2400" dirty="0" smtClean="0"/>
              <a:t>. штата: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~</a:t>
            </a:r>
            <a:r>
              <a:rPr lang="ru-RU" sz="2400" dirty="0" smtClean="0"/>
              <a:t> </a:t>
            </a:r>
            <a:r>
              <a:rPr lang="en-US" sz="2400" dirty="0" smtClean="0"/>
              <a:t>40 </a:t>
            </a:r>
            <a:r>
              <a:rPr lang="ru-RU" sz="2400" dirty="0"/>
              <a:t>млн человек;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~ </a:t>
            </a:r>
            <a:r>
              <a:rPr lang="ru-RU" sz="2400" dirty="0"/>
              <a:t>1,6 млн га </a:t>
            </a:r>
            <a:r>
              <a:rPr lang="ru-RU" sz="2400" dirty="0" err="1" smtClean="0"/>
              <a:t>орош.х</a:t>
            </a:r>
            <a:r>
              <a:rPr lang="ru-RU" sz="2400" dirty="0" smtClean="0"/>
              <a:t> </a:t>
            </a:r>
            <a:r>
              <a:rPr lang="ru-RU" sz="2400" dirty="0"/>
              <a:t>земель;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~ 10 </a:t>
            </a:r>
            <a:r>
              <a:rPr lang="ru-RU" sz="2400" dirty="0"/>
              <a:t>млн</a:t>
            </a:r>
            <a:r>
              <a:rPr lang="en-US" sz="2400" dirty="0"/>
              <a:t> </a:t>
            </a:r>
            <a:r>
              <a:rPr lang="ru-RU" sz="2400" dirty="0"/>
              <a:t>МВт/год;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~</a:t>
            </a:r>
            <a:r>
              <a:rPr lang="ru-RU" sz="2400" dirty="0" smtClean="0"/>
              <a:t> </a:t>
            </a:r>
            <a:r>
              <a:rPr lang="en-US" sz="2400" dirty="0"/>
              <a:t>$5 </a:t>
            </a:r>
            <a:r>
              <a:rPr lang="ru-RU" sz="2400" dirty="0"/>
              <a:t>млрд</a:t>
            </a:r>
            <a:r>
              <a:rPr lang="en-US" sz="2400" dirty="0"/>
              <a:t>/</a:t>
            </a:r>
            <a:r>
              <a:rPr lang="ru-RU" sz="2400" dirty="0"/>
              <a:t>год – объем с/х;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~ </a:t>
            </a:r>
            <a:r>
              <a:rPr lang="en-US" sz="2400" dirty="0" smtClean="0"/>
              <a:t>637 </a:t>
            </a:r>
            <a:r>
              <a:rPr lang="ru-RU" sz="2400" dirty="0" smtClean="0"/>
              <a:t>м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</a:t>
            </a:r>
            <a:r>
              <a:rPr lang="ru-RU" sz="2400" dirty="0" smtClean="0"/>
              <a:t>с </a:t>
            </a:r>
            <a:r>
              <a:rPr lang="ru-RU" sz="2400" dirty="0" err="1" smtClean="0"/>
              <a:t>среднегод</a:t>
            </a:r>
            <a:r>
              <a:rPr lang="ru-RU" sz="2400" dirty="0" smtClean="0"/>
              <a:t>. сток;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10 </a:t>
            </a:r>
            <a:r>
              <a:rPr lang="ru-RU" sz="2400" dirty="0"/>
              <a:t>основных водохранилищ</a:t>
            </a:r>
            <a:r>
              <a:rPr lang="en-US" sz="2400" dirty="0"/>
              <a:t> </a:t>
            </a:r>
            <a:r>
              <a:rPr lang="ru-RU" sz="2400" dirty="0"/>
              <a:t>  </a:t>
            </a:r>
            <a:r>
              <a:rPr lang="en-US" sz="2400" dirty="0"/>
              <a:t>(60 </a:t>
            </a:r>
            <a:r>
              <a:rPr lang="en-US" sz="2400" i="1" dirty="0"/>
              <a:t>MAF</a:t>
            </a:r>
            <a:r>
              <a:rPr lang="en-US" sz="2400" dirty="0"/>
              <a:t>)</a:t>
            </a:r>
            <a:r>
              <a:rPr lang="ru-RU" sz="2400" dirty="0"/>
              <a:t>;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экологическая                       значимость.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381000"/>
            <a:ext cx="77639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kern="500" dirty="0" smtClean="0">
                <a:solidFill>
                  <a:srgbClr val="000090"/>
                </a:solidFill>
                <a:latin typeface="+mj-lt"/>
                <a:cs typeface="Century Gothic"/>
              </a:rPr>
              <a:t>Обзор речной системы Колорадо</a:t>
            </a:r>
            <a:endParaRPr lang="en-US" sz="3500" b="1" kern="500" dirty="0">
              <a:solidFill>
                <a:srgbClr val="000090"/>
              </a:solidFill>
              <a:latin typeface="+mj-lt"/>
              <a:cs typeface="Century Gothic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4177"/>
            <a:ext cx="4692104" cy="57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 PPT-SimpleShe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8"/>
            <a:ext cx="9144000" cy="69233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22791" y="1094960"/>
            <a:ext cx="6860500" cy="1588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1" y="47956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500" dirty="0">
                <a:solidFill>
                  <a:srgbClr val="000090"/>
                </a:solidFill>
                <a:latin typeface="+mn-lt"/>
                <a:cs typeface="Century Gothic"/>
              </a:rPr>
              <a:t>Обзор речной </a:t>
            </a:r>
            <a:r>
              <a:rPr lang="ru-RU" sz="3600" b="1" kern="500" dirty="0" smtClean="0">
                <a:solidFill>
                  <a:srgbClr val="000090"/>
                </a:solidFill>
                <a:latin typeface="+mn-lt"/>
                <a:cs typeface="Century Gothic"/>
              </a:rPr>
              <a:t>системы Меконга</a:t>
            </a:r>
            <a:endParaRPr lang="en-US" sz="3600" b="1" kern="500" dirty="0">
              <a:solidFill>
                <a:srgbClr val="000090"/>
              </a:solidFill>
              <a:latin typeface="+mn-lt"/>
              <a:cs typeface="Century Gothi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34948" y="1366421"/>
            <a:ext cx="45852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Обслуживает Китай, Лаос, Камбоджу, Вьетнам, Таиланд        и Мьянму;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Муссонный сток;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~ 60 </a:t>
            </a:r>
            <a:r>
              <a:rPr lang="ru-RU" sz="2400" dirty="0" smtClean="0"/>
              <a:t>млн человек</a:t>
            </a:r>
            <a:r>
              <a:rPr lang="en-US" sz="2400" dirty="0" smtClean="0"/>
              <a:t>, ~</a:t>
            </a:r>
            <a:r>
              <a:rPr lang="ru-RU" sz="2400" dirty="0" smtClean="0"/>
              <a:t> </a:t>
            </a:r>
            <a:r>
              <a:rPr lang="en-US" sz="2400" dirty="0" smtClean="0"/>
              <a:t>40 </a:t>
            </a:r>
            <a:r>
              <a:rPr lang="ru-RU" sz="2400" dirty="0" smtClean="0"/>
              <a:t>млн зависят от рыбного промысла;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50% </a:t>
            </a:r>
            <a:r>
              <a:rPr lang="ru-RU" sz="2400" dirty="0" smtClean="0"/>
              <a:t>поливной воды Вьетнама;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80% </a:t>
            </a:r>
            <a:r>
              <a:rPr lang="ru-RU" sz="2400" dirty="0" smtClean="0"/>
              <a:t>белка Камбоджи;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 </a:t>
            </a:r>
            <a:r>
              <a:rPr lang="ru-RU" sz="2400" dirty="0" smtClean="0"/>
              <a:t>основных дамб Китая;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30</a:t>
            </a:r>
            <a:r>
              <a:rPr lang="ru-RU" sz="2400" dirty="0" smtClean="0"/>
              <a:t> </a:t>
            </a:r>
            <a:r>
              <a:rPr lang="en-US" sz="2400" dirty="0" smtClean="0"/>
              <a:t>000 </a:t>
            </a:r>
            <a:r>
              <a:rPr lang="ru-RU" sz="2400" dirty="0" smtClean="0"/>
              <a:t>МВт</a:t>
            </a:r>
            <a:r>
              <a:rPr lang="en-US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гидроэнергетич</a:t>
            </a:r>
            <a:r>
              <a:rPr lang="ru-RU" sz="2400" dirty="0" smtClean="0"/>
              <a:t>. потенциал нижнего течения        </a:t>
            </a:r>
            <a:r>
              <a:rPr lang="en-US" sz="2400" dirty="0" smtClean="0"/>
              <a:t>(</a:t>
            </a:r>
            <a:r>
              <a:rPr lang="en-US" sz="2400" dirty="0" smtClean="0"/>
              <a:t>134 </a:t>
            </a:r>
            <a:r>
              <a:rPr lang="ru-RU" sz="2400" dirty="0" smtClean="0"/>
              <a:t>запланированных проектов</a:t>
            </a:r>
            <a:r>
              <a:rPr lang="en-US" sz="2400" dirty="0" smtClean="0"/>
              <a:t>)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16</a:t>
            </a:r>
            <a:r>
              <a:rPr lang="ru-RU" sz="2400" dirty="0" smtClean="0"/>
              <a:t> </a:t>
            </a:r>
            <a:r>
              <a:rPr lang="en-US" sz="2400" dirty="0" smtClean="0"/>
              <a:t>000 </a:t>
            </a:r>
            <a:r>
              <a:rPr lang="ru-RU" sz="2400" dirty="0" smtClean="0"/>
              <a:t>м</a:t>
            </a:r>
            <a:r>
              <a:rPr lang="en-US" sz="2400" baseline="30000" dirty="0" smtClean="0"/>
              <a:t>3</a:t>
            </a:r>
            <a:r>
              <a:rPr lang="ru-RU" sz="2400" dirty="0" smtClean="0"/>
              <a:t>/с –                                 </a:t>
            </a:r>
            <a:r>
              <a:rPr lang="ru-RU" sz="2400" dirty="0" err="1" smtClean="0"/>
              <a:t>среднегод</a:t>
            </a:r>
            <a:r>
              <a:rPr lang="ru-RU" sz="2400" dirty="0" smtClean="0"/>
              <a:t>. сток.</a:t>
            </a:r>
            <a:endParaRPr lang="en-US" sz="2400" dirty="0" smtClean="0"/>
          </a:p>
        </p:txBody>
      </p:sp>
      <p:pic>
        <p:nvPicPr>
          <p:cNvPr id="1026" name="Picture 2" descr="C:\Users\ccullom\AppData\Local\Temp\mekong ma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453426"/>
            <a:ext cx="4445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ru-RU" dirty="0" smtClean="0"/>
              <a:t>Река Колорадо: </a:t>
            </a:r>
            <a:br>
              <a:rPr lang="ru-RU" dirty="0" smtClean="0"/>
            </a:br>
            <a:r>
              <a:rPr lang="ru-RU" dirty="0" smtClean="0"/>
              <a:t>значимые водохранилища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66012"/>
            <a:ext cx="3352800" cy="181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1600" y="336446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Озеро Пауэл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51502"/>
            <a:ext cx="3352800" cy="20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76774" y="603146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Озеро Мид</a:t>
            </a:r>
            <a:endParaRPr 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3" y="1295400"/>
            <a:ext cx="4208595" cy="552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0"/>
          <p:cNvCxnSpPr/>
          <p:nvPr/>
        </p:nvCxnSpPr>
        <p:spPr>
          <a:xfrm>
            <a:off x="1676745" y="4329876"/>
            <a:ext cx="3428655" cy="9279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"/>
          <p:cNvCxnSpPr/>
          <p:nvPr/>
        </p:nvCxnSpPr>
        <p:spPr>
          <a:xfrm flipV="1">
            <a:off x="2707162" y="2667000"/>
            <a:ext cx="2398238" cy="13193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ru-RU" sz="3400" dirty="0" smtClean="0"/>
              <a:t>Река Меконг: значимые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smtClean="0"/>
              <a:t>водохранилища (гидроэнергетика)</a:t>
            </a:r>
            <a:endParaRPr lang="en-US" sz="3400" dirty="0"/>
          </a:p>
        </p:txBody>
      </p:sp>
      <p:pic>
        <p:nvPicPr>
          <p:cNvPr id="9" name="Picture 3" descr="C:\Users\ccullom\AppData\Local\Temp\VIETNAM_-_CINA_-_mekong_diga_pechin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799"/>
            <a:ext cx="3755898" cy="24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cullom\AppData\Local\Temp\nuozhadu-dam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cullom\AppData\Local\Temp\mekong river dam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9"/>
            <a:ext cx="40386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43964" y="2185998"/>
            <a:ext cx="4586461" cy="8770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3964" y="2727597"/>
            <a:ext cx="4438511" cy="2308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05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Краткий обзор</a:t>
            </a:r>
            <a:br>
              <a:rPr lang="ru-RU" dirty="0" smtClean="0"/>
            </a:br>
            <a:r>
              <a:rPr lang="ru-RU" dirty="0" smtClean="0"/>
              <a:t>«Речного </a:t>
            </a:r>
            <a:r>
              <a:rPr lang="ru-RU" dirty="0" smtClean="0"/>
              <a:t>закона</a:t>
            </a:r>
            <a:r>
              <a:rPr lang="ru-RU" dirty="0" smtClean="0"/>
              <a:t>» Колорадо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1922 </a:t>
            </a:r>
            <a:r>
              <a:rPr lang="ru-RU" sz="1900" dirty="0" smtClean="0"/>
              <a:t>г. – Договор по реке Колорадо;</a:t>
            </a:r>
            <a:endParaRPr lang="en-US" sz="1900" dirty="0" smtClean="0"/>
          </a:p>
          <a:p>
            <a:r>
              <a:rPr lang="en-US" sz="1900" dirty="0" smtClean="0">
                <a:solidFill>
                  <a:srgbClr val="FF0000"/>
                </a:solidFill>
              </a:rPr>
              <a:t>1928 </a:t>
            </a:r>
            <a:r>
              <a:rPr lang="ru-RU" sz="1900" dirty="0" smtClean="0">
                <a:solidFill>
                  <a:srgbClr val="FF0000"/>
                </a:solidFill>
              </a:rPr>
              <a:t>г. – Фед. закон «Проект в каньоне Боулдер»;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1944 </a:t>
            </a:r>
            <a:r>
              <a:rPr lang="ru-RU" sz="1900" dirty="0" smtClean="0">
                <a:solidFill>
                  <a:srgbClr val="FF0000"/>
                </a:solidFill>
              </a:rPr>
              <a:t>г. – </a:t>
            </a:r>
            <a:r>
              <a:rPr lang="ru-RU" sz="1900" dirty="0" smtClean="0">
                <a:solidFill>
                  <a:srgbClr val="FF0000"/>
                </a:solidFill>
              </a:rPr>
              <a:t>Американо-Мексиканское </a:t>
            </a:r>
            <a:r>
              <a:rPr lang="ru-RU" sz="1900" dirty="0" smtClean="0">
                <a:solidFill>
                  <a:srgbClr val="FF0000"/>
                </a:solidFill>
              </a:rPr>
              <a:t>водное соглашение;</a:t>
            </a:r>
            <a:endParaRPr lang="en-US" sz="1900" dirty="0" smtClean="0"/>
          </a:p>
          <a:p>
            <a:r>
              <a:rPr lang="en-US" sz="1900" dirty="0" smtClean="0"/>
              <a:t>1948 </a:t>
            </a:r>
            <a:r>
              <a:rPr lang="ru-RU" sz="1900" dirty="0" smtClean="0"/>
              <a:t>г. – Договор по верховью бассейна;</a:t>
            </a:r>
            <a:endParaRPr lang="en-US" sz="1900" dirty="0" smtClean="0"/>
          </a:p>
          <a:p>
            <a:r>
              <a:rPr lang="en-US" sz="1900" dirty="0" smtClean="0"/>
              <a:t>1956 </a:t>
            </a:r>
            <a:r>
              <a:rPr lang="ru-RU" sz="1900" dirty="0" smtClean="0"/>
              <a:t>г. – Фед</a:t>
            </a:r>
            <a:r>
              <a:rPr lang="ru-RU" sz="1900" dirty="0"/>
              <a:t>. закон </a:t>
            </a:r>
            <a:r>
              <a:rPr lang="ru-RU" sz="1900" dirty="0" smtClean="0"/>
              <a:t>«Проект водохранилища на реке Колорадо»;</a:t>
            </a:r>
            <a:endParaRPr lang="en-US" sz="1900" dirty="0" smtClean="0"/>
          </a:p>
          <a:p>
            <a:r>
              <a:rPr lang="en-US" sz="1900" dirty="0" smtClean="0"/>
              <a:t>1964 </a:t>
            </a:r>
            <a:r>
              <a:rPr lang="ru-RU" sz="1900" dirty="0" smtClean="0"/>
              <a:t>г. – штат Аризона против штата Калифорния;</a:t>
            </a:r>
            <a:endParaRPr lang="en-US" sz="1900" dirty="0" smtClean="0"/>
          </a:p>
          <a:p>
            <a:r>
              <a:rPr lang="en-US" sz="1900" dirty="0" smtClean="0"/>
              <a:t>1968 </a:t>
            </a:r>
            <a:r>
              <a:rPr lang="ru-RU" sz="1900" dirty="0" smtClean="0"/>
              <a:t>г</a:t>
            </a:r>
            <a:r>
              <a:rPr lang="ru-RU" sz="1900" dirty="0"/>
              <a:t>. </a:t>
            </a:r>
            <a:r>
              <a:rPr lang="ru-RU" sz="1900" dirty="0" smtClean="0"/>
              <a:t>– Фед</a:t>
            </a:r>
            <a:r>
              <a:rPr lang="ru-RU" sz="1900" dirty="0"/>
              <a:t>. закон </a:t>
            </a:r>
            <a:r>
              <a:rPr lang="ru-RU" sz="1900" dirty="0" smtClean="0"/>
              <a:t>«Колорадский бассейновый проект»;</a:t>
            </a:r>
            <a:endParaRPr lang="en-US" sz="1900" dirty="0" smtClean="0"/>
          </a:p>
          <a:p>
            <a:r>
              <a:rPr lang="en-US" sz="1900" dirty="0" smtClean="0">
                <a:solidFill>
                  <a:srgbClr val="FF0000"/>
                </a:solidFill>
              </a:rPr>
              <a:t>1973 </a:t>
            </a:r>
            <a:r>
              <a:rPr lang="ru-RU" sz="1900" dirty="0" smtClean="0">
                <a:solidFill>
                  <a:srgbClr val="FF0000"/>
                </a:solidFill>
              </a:rPr>
              <a:t>г. – </a:t>
            </a:r>
            <a:r>
              <a:rPr lang="ru-RU" sz="1900" dirty="0" smtClean="0">
                <a:solidFill>
                  <a:srgbClr val="FF0000"/>
                </a:solidFill>
              </a:rPr>
              <a:t>Американо-Мексиканский </a:t>
            </a:r>
            <a:r>
              <a:rPr lang="ru-RU" sz="1900" dirty="0" smtClean="0">
                <a:solidFill>
                  <a:srgbClr val="FF0000"/>
                </a:solidFill>
              </a:rPr>
              <a:t>Протокол №</a:t>
            </a:r>
            <a:r>
              <a:rPr lang="en-US" sz="1900" dirty="0" smtClean="0">
                <a:solidFill>
                  <a:srgbClr val="FF0000"/>
                </a:solidFill>
              </a:rPr>
              <a:t>242</a:t>
            </a:r>
            <a:r>
              <a:rPr lang="ru-RU" sz="1900" dirty="0" smtClean="0">
                <a:solidFill>
                  <a:srgbClr val="FF0000"/>
                </a:solidFill>
              </a:rPr>
              <a:t>;</a:t>
            </a:r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/>
              <a:t>1974 </a:t>
            </a:r>
            <a:r>
              <a:rPr lang="ru-RU" sz="1900" dirty="0" smtClean="0"/>
              <a:t>г. </a:t>
            </a:r>
            <a:r>
              <a:rPr lang="ru-RU" sz="1900" dirty="0"/>
              <a:t>– Фед. закон </a:t>
            </a:r>
            <a:r>
              <a:rPr lang="ru-RU" sz="1900" dirty="0" smtClean="0"/>
              <a:t>«О контроле минерализации в Колорадском бассейне»;</a:t>
            </a:r>
            <a:endParaRPr lang="en-US" sz="1900" dirty="0" smtClean="0"/>
          </a:p>
          <a:p>
            <a:r>
              <a:rPr lang="en-US" sz="1900" dirty="0" smtClean="0"/>
              <a:t>1992 </a:t>
            </a:r>
            <a:r>
              <a:rPr lang="ru-RU" sz="1900" dirty="0" smtClean="0"/>
              <a:t>г. – Фед</a:t>
            </a:r>
            <a:r>
              <a:rPr lang="ru-RU" sz="1900" dirty="0"/>
              <a:t>. закон </a:t>
            </a:r>
            <a:r>
              <a:rPr lang="ru-RU" sz="1900" dirty="0" smtClean="0"/>
              <a:t>«Об охране Большого каньона»;</a:t>
            </a:r>
            <a:endParaRPr lang="en-US" sz="1900" dirty="0" smtClean="0"/>
          </a:p>
          <a:p>
            <a:r>
              <a:rPr lang="en-US" sz="1900" dirty="0" smtClean="0"/>
              <a:t>2007 </a:t>
            </a:r>
            <a:r>
              <a:rPr lang="ru-RU" sz="1900" dirty="0" smtClean="0"/>
              <a:t>г. – Промежуточное руководство по мерам в отношении дефицита воды в низовьях Колорадского бассейна и совместной эксплуатации озер Мид и Пауэл;</a:t>
            </a:r>
            <a:endParaRPr lang="en-US" sz="1900" dirty="0" smtClean="0"/>
          </a:p>
          <a:p>
            <a:r>
              <a:rPr lang="en-US" sz="1900" dirty="0" smtClean="0">
                <a:solidFill>
                  <a:srgbClr val="FF0000"/>
                </a:solidFill>
              </a:rPr>
              <a:t>2010 – 2012 </a:t>
            </a:r>
            <a:r>
              <a:rPr lang="ru-RU" sz="1900" dirty="0" err="1" smtClean="0">
                <a:solidFill>
                  <a:srgbClr val="FF0000"/>
                </a:solidFill>
              </a:rPr>
              <a:t>г.г</a:t>
            </a:r>
            <a:r>
              <a:rPr lang="ru-RU" sz="1900" dirty="0" smtClean="0">
                <a:solidFill>
                  <a:srgbClr val="FF0000"/>
                </a:solidFill>
              </a:rPr>
              <a:t>. – </a:t>
            </a:r>
            <a:r>
              <a:rPr lang="ru-RU" sz="1900" dirty="0" smtClean="0">
                <a:solidFill>
                  <a:srgbClr val="FF0000"/>
                </a:solidFill>
              </a:rPr>
              <a:t>Американо-Мексиканские </a:t>
            </a:r>
            <a:r>
              <a:rPr lang="ru-RU" sz="1900" dirty="0" smtClean="0">
                <a:solidFill>
                  <a:srgbClr val="FF0000"/>
                </a:solidFill>
              </a:rPr>
              <a:t>Протоколы                                  №</a:t>
            </a:r>
            <a:r>
              <a:rPr lang="en-US" sz="1900" dirty="0" smtClean="0">
                <a:solidFill>
                  <a:srgbClr val="FF0000"/>
                </a:solidFill>
              </a:rPr>
              <a:t>316, 317, 318</a:t>
            </a:r>
            <a:r>
              <a:rPr lang="ru-RU" sz="1900" dirty="0" smtClean="0">
                <a:solidFill>
                  <a:srgbClr val="FF0000"/>
                </a:solidFill>
              </a:rPr>
              <a:t> и </a:t>
            </a:r>
            <a:r>
              <a:rPr lang="en-US" sz="1900" dirty="0" smtClean="0">
                <a:solidFill>
                  <a:srgbClr val="FF0000"/>
                </a:solidFill>
              </a:rPr>
              <a:t>319</a:t>
            </a:r>
            <a:r>
              <a:rPr lang="ru-RU" sz="1900" dirty="0" smtClean="0">
                <a:solidFill>
                  <a:srgbClr val="FF0000"/>
                </a:solidFill>
              </a:rPr>
              <a:t>.</a:t>
            </a:r>
            <a:endParaRPr lang="en-US" sz="1900" dirty="0">
              <a:solidFill>
                <a:srgbClr val="FF0000"/>
              </a:solidFill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5800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FF0000"/>
                </a:solidFill>
              </a:rPr>
              <a:t>Межгосударственные </a:t>
            </a:r>
            <a:r>
              <a:rPr lang="ru-RU" sz="3000" dirty="0" smtClean="0">
                <a:solidFill>
                  <a:srgbClr val="FF0000"/>
                </a:solidFill>
              </a:rPr>
              <a:t>вопросы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в отношении Колорадской системы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458200" cy="4525963"/>
          </a:xfrm>
        </p:spPr>
        <p:txBody>
          <a:bodyPr/>
          <a:lstStyle/>
          <a:p>
            <a:r>
              <a:rPr lang="ru-RU" dirty="0" smtClean="0"/>
              <a:t>Водоснабжение –  </a:t>
            </a:r>
            <a:endParaRPr lang="en-US" dirty="0" smtClean="0"/>
          </a:p>
          <a:p>
            <a:pPr lvl="1"/>
            <a:r>
              <a:rPr lang="ru-RU" sz="1800" dirty="0" smtClean="0"/>
              <a:t>Мексика получает </a:t>
            </a:r>
            <a:r>
              <a:rPr lang="en-US" sz="1800" dirty="0" smtClean="0"/>
              <a:t>1</a:t>
            </a:r>
            <a:r>
              <a:rPr lang="ru-RU" sz="1800" dirty="0" smtClean="0"/>
              <a:t>,</a:t>
            </a:r>
            <a:r>
              <a:rPr lang="en-US" sz="1800" dirty="0" smtClean="0"/>
              <a:t>5 </a:t>
            </a:r>
            <a:r>
              <a:rPr lang="en-US" sz="1800" i="1" dirty="0" smtClean="0"/>
              <a:t>MAF</a:t>
            </a:r>
            <a:r>
              <a:rPr lang="en-US" sz="1800" dirty="0" smtClean="0"/>
              <a:t>/</a:t>
            </a:r>
            <a:r>
              <a:rPr lang="ru-RU" sz="1800" dirty="0" smtClean="0"/>
              <a:t>год;</a:t>
            </a:r>
            <a:endParaRPr lang="en-US" sz="1800" dirty="0" smtClean="0"/>
          </a:p>
          <a:p>
            <a:r>
              <a:rPr lang="ru-RU" dirty="0" smtClean="0"/>
              <a:t>Качество воды:</a:t>
            </a:r>
            <a:endParaRPr lang="en-US" dirty="0" smtClean="0"/>
          </a:p>
          <a:p>
            <a:pPr lvl="1"/>
            <a:r>
              <a:rPr lang="ru-RU" sz="1800" dirty="0" smtClean="0"/>
              <a:t>Качество воды, поступающей в Мексику, регулируется Протоколом №</a:t>
            </a:r>
            <a:r>
              <a:rPr lang="en-US" sz="1800" dirty="0" smtClean="0"/>
              <a:t>242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r>
              <a:rPr lang="ru-RU" dirty="0" smtClean="0"/>
              <a:t>Эксплуатация </a:t>
            </a:r>
            <a:r>
              <a:rPr lang="ru-RU" dirty="0" err="1" smtClean="0"/>
              <a:t>водохр</a:t>
            </a:r>
            <a:r>
              <a:rPr lang="ru-RU" dirty="0" smtClean="0"/>
              <a:t>. при разной наполненности –  </a:t>
            </a:r>
            <a:endParaRPr lang="en-US" dirty="0" smtClean="0"/>
          </a:p>
          <a:p>
            <a:pPr lvl="1"/>
            <a:r>
              <a:rPr lang="ru-RU" sz="1800" dirty="0" smtClean="0"/>
              <a:t>Ситуации нехватки и избыточного кол-ва воды регулируются Протоколом №</a:t>
            </a:r>
            <a:r>
              <a:rPr lang="en-US" sz="1800" dirty="0" smtClean="0"/>
              <a:t>319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r>
              <a:rPr lang="ru-RU" dirty="0" smtClean="0"/>
              <a:t>Дефицит воды – </a:t>
            </a:r>
            <a:endParaRPr lang="en-US" dirty="0" smtClean="0"/>
          </a:p>
          <a:p>
            <a:pPr lvl="1"/>
            <a:r>
              <a:rPr lang="ru-RU" sz="1800" dirty="0" smtClean="0"/>
              <a:t>Дефицит «мексиканской» воды в американских водохранилищах регулируется Протоколами №</a:t>
            </a:r>
            <a:r>
              <a:rPr lang="en-US" sz="1800" dirty="0" smtClean="0"/>
              <a:t>318 </a:t>
            </a:r>
            <a:r>
              <a:rPr lang="ru-RU" sz="1800" dirty="0" smtClean="0"/>
              <a:t>и </a:t>
            </a:r>
            <a:r>
              <a:rPr lang="en-US" sz="1800" dirty="0" smtClean="0"/>
              <a:t>319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r>
              <a:rPr lang="ru-RU" dirty="0" smtClean="0"/>
              <a:t>Охрана окружающей среды –  </a:t>
            </a:r>
            <a:endParaRPr lang="en-US" dirty="0" smtClean="0"/>
          </a:p>
          <a:p>
            <a:pPr lvl="1"/>
            <a:r>
              <a:rPr lang="ru-RU" sz="1800" dirty="0" err="1" smtClean="0"/>
              <a:t>Экологич</a:t>
            </a:r>
            <a:r>
              <a:rPr lang="ru-RU" sz="1800" dirty="0" smtClean="0"/>
              <a:t>. вопросы регулируются </a:t>
            </a:r>
            <a:r>
              <a:rPr lang="ru-RU" sz="1800" dirty="0" smtClean="0"/>
              <a:t>                                              Протоколами </a:t>
            </a:r>
            <a:r>
              <a:rPr lang="ru-RU" sz="1800" dirty="0" smtClean="0"/>
              <a:t>№</a:t>
            </a:r>
            <a:r>
              <a:rPr lang="en-US" sz="1800" dirty="0" smtClean="0"/>
              <a:t>316, 317</a:t>
            </a:r>
            <a:r>
              <a:rPr lang="ru-RU" sz="1800" dirty="0" smtClean="0"/>
              <a:t> и </a:t>
            </a:r>
            <a:r>
              <a:rPr lang="en-US" sz="1800" dirty="0" smtClean="0"/>
              <a:t>319</a:t>
            </a:r>
            <a:r>
              <a:rPr lang="ru-RU" sz="1800" dirty="0" smtClean="0"/>
              <a:t>.</a:t>
            </a:r>
            <a:r>
              <a:rPr lang="en-US" sz="18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8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001000" cy="1143000"/>
          </a:xfrm>
        </p:spPr>
        <p:txBody>
          <a:bodyPr/>
          <a:lstStyle/>
          <a:p>
            <a:r>
              <a:rPr lang="ru-RU" sz="3000" dirty="0" smtClean="0"/>
              <a:t>Строительство дамб на Колорадо привело к необходимости двусторонних переговоров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9144000" cy="4525963"/>
          </a:xfrm>
        </p:spPr>
        <p:txBody>
          <a:bodyPr/>
          <a:lstStyle/>
          <a:p>
            <a:r>
              <a:rPr lang="ru-RU" sz="2000" dirty="0" smtClean="0"/>
              <a:t>Дамба им. Гувера – </a:t>
            </a:r>
            <a:r>
              <a:rPr lang="en-US" sz="2000" dirty="0" smtClean="0"/>
              <a:t>1928</a:t>
            </a:r>
            <a:r>
              <a:rPr lang="ru-RU" sz="2000" dirty="0" smtClean="0"/>
              <a:t>-</a:t>
            </a:r>
            <a:r>
              <a:rPr lang="en-US" sz="2000" dirty="0" smtClean="0"/>
              <a:t>1936</a:t>
            </a:r>
            <a:r>
              <a:rPr lang="ru-RU" sz="2000" dirty="0" smtClean="0"/>
              <a:t> </a:t>
            </a:r>
            <a:r>
              <a:rPr lang="ru-RU" sz="2000" dirty="0" err="1" smtClean="0"/>
              <a:t>г.г</a:t>
            </a:r>
            <a:r>
              <a:rPr lang="ru-RU" sz="2000" dirty="0" smtClean="0"/>
              <a:t>. (международная озабоченность);</a:t>
            </a:r>
            <a:endParaRPr lang="en-US" sz="2000" dirty="0" smtClean="0"/>
          </a:p>
          <a:p>
            <a:r>
              <a:rPr lang="en-US" sz="2000" dirty="0" smtClean="0"/>
              <a:t>1944 </a:t>
            </a:r>
            <a:r>
              <a:rPr lang="ru-RU" sz="2000" dirty="0" smtClean="0"/>
              <a:t>г. – Американо-Мексиканское соглашение;</a:t>
            </a:r>
            <a:endParaRPr lang="en-US" sz="2000" dirty="0" smtClean="0"/>
          </a:p>
          <a:p>
            <a:r>
              <a:rPr lang="ru-RU" sz="2000" dirty="0" smtClean="0"/>
              <a:t>Дамба в каньоне </a:t>
            </a:r>
            <a:r>
              <a:rPr lang="ru-RU" sz="2000" dirty="0" err="1" smtClean="0"/>
              <a:t>Глен</a:t>
            </a:r>
            <a:r>
              <a:rPr lang="ru-RU" sz="2000" dirty="0" smtClean="0"/>
              <a:t> – </a:t>
            </a:r>
            <a:r>
              <a:rPr lang="en-US" sz="2000" dirty="0" smtClean="0"/>
              <a:t>1964</a:t>
            </a:r>
            <a:r>
              <a:rPr lang="ru-RU" sz="2000" dirty="0" smtClean="0"/>
              <a:t>-19</a:t>
            </a:r>
            <a:r>
              <a:rPr lang="en-US" sz="2000" dirty="0" smtClean="0"/>
              <a:t>72 </a:t>
            </a:r>
            <a:r>
              <a:rPr lang="ru-RU" sz="2000" dirty="0" err="1" smtClean="0"/>
              <a:t>г.г</a:t>
            </a:r>
            <a:r>
              <a:rPr lang="ru-RU" sz="2000" dirty="0" smtClean="0"/>
              <a:t>. </a:t>
            </a:r>
            <a:r>
              <a:rPr lang="en-US" sz="2000" dirty="0" smtClean="0"/>
              <a:t>(</a:t>
            </a:r>
            <a:r>
              <a:rPr lang="ru-RU" sz="2000" dirty="0" smtClean="0"/>
              <a:t>заполнение</a:t>
            </a:r>
            <a:r>
              <a:rPr lang="en-US" sz="2000" dirty="0" smtClean="0"/>
              <a:t>)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r>
              <a:rPr lang="en-US" sz="2000" dirty="0" smtClean="0"/>
              <a:t>1973 </a:t>
            </a:r>
            <a:r>
              <a:rPr lang="ru-RU" sz="2000" dirty="0" smtClean="0"/>
              <a:t>г. – Протокол №</a:t>
            </a:r>
            <a:r>
              <a:rPr lang="en-US" sz="2000" dirty="0" smtClean="0"/>
              <a:t>242 (</a:t>
            </a:r>
            <a:r>
              <a:rPr lang="ru-RU" sz="2000" dirty="0" smtClean="0"/>
              <a:t>минерализация</a:t>
            </a:r>
            <a:r>
              <a:rPr lang="en-US" sz="2000" dirty="0" smtClean="0"/>
              <a:t>)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58" y="3402217"/>
            <a:ext cx="4323575" cy="3458860"/>
          </a:xfrm>
          <a:prstGeom prst="rect">
            <a:avLst/>
          </a:prstGeom>
        </p:spPr>
      </p:pic>
      <p:pic>
        <p:nvPicPr>
          <p:cNvPr id="3074" name="Picture 2" descr="C:\Users\ccullom\AppData\Local\Temp\glen canyon constructio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219"/>
            <a:ext cx="4605084" cy="345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56" r="3091" b="13544"/>
          <a:stretch/>
        </p:blipFill>
        <p:spPr bwMode="auto">
          <a:xfrm>
            <a:off x="3326296" y="3402218"/>
            <a:ext cx="2998304" cy="34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7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8229600" cy="868362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2"/>
                </a:solidFill>
                <a:latin typeface="Century Gothic" pitchFamily="34" charset="0"/>
              </a:rPr>
              <a:t>Участники </a:t>
            </a:r>
            <a:r>
              <a:rPr lang="ru-RU" sz="3000" dirty="0" smtClean="0">
                <a:solidFill>
                  <a:schemeClr val="accent2"/>
                </a:solidFill>
                <a:latin typeface="Century Gothic" pitchFamily="34" charset="0"/>
              </a:rPr>
              <a:t>двусторонней системы  управления Колорадским бассейном</a:t>
            </a:r>
            <a:endParaRPr lang="en-US" sz="3000" dirty="0" smtClean="0">
              <a:solidFill>
                <a:schemeClr val="accent2"/>
              </a:solidFill>
              <a:latin typeface="Century Gothic" pitchFamily="34" charset="0"/>
            </a:endParaRPr>
          </a:p>
        </p:txBody>
      </p:sp>
      <p:graphicFrame>
        <p:nvGraphicFramePr>
          <p:cNvPr id="9" name="Diagram 6"/>
          <p:cNvGraphicFramePr/>
          <p:nvPr>
            <p:extLst>
              <p:ext uri="{D42A27DB-BD31-4B8C-83A1-F6EECF244321}">
                <p14:modId xmlns:p14="http://schemas.microsoft.com/office/powerpoint/2010/main" val="2754797971"/>
              </p:ext>
            </p:extLst>
          </p:nvPr>
        </p:nvGraphicFramePr>
        <p:xfrm>
          <a:off x="152400" y="1447800"/>
          <a:ext cx="8199438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5D7641B817843A3827BC5A490D49C" ma:contentTypeVersion="2" ma:contentTypeDescription="Create a new document." ma:contentTypeScope="" ma:versionID="71f649fe8f88446019761929c3cd9d2c">
  <xsd:schema xmlns:xsd="http://www.w3.org/2001/XMLSchema" xmlns:xs="http://www.w3.org/2001/XMLSchema" xmlns:p="http://schemas.microsoft.com/office/2006/metadata/properties" xmlns:ns2="c17adc5b-5639-494b-8ffe-3b910c9a8d08" targetNamespace="http://schemas.microsoft.com/office/2006/metadata/properties" ma:root="true" ma:fieldsID="cdc19f8ae913a1bc00c530dd8a2d7767" ns2:_="">
    <xsd:import namespace="c17adc5b-5639-494b-8ffe-3b910c9a8d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dc5b-5639-494b-8ffe-3b910c9a8d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_dlc_DocId xmlns="c17adc5b-5639-494b-8ffe-3b910c9a8d08">ZXS2UNUTCDHX-2-3738</_dlc_DocId>
    <_dlc_DocIdUrl xmlns="c17adc5b-5639-494b-8ffe-3b910c9a8d08">
      <Url>http://ibr3lcrsp001/projects/BasinStudy/_layouts/DocIdRedir.aspx?ID=ZXS2UNUTCDHX-2-3738</Url>
      <Description>ZXS2UNUTCDHX-2-3738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91CAF8-79ED-42AF-A000-3E040B3FE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dc5b-5639-494b-8ffe-3b910c9a8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A9798-3C0F-4FE3-9263-7E9626A60E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15E7243-0B53-4E8F-B068-3BA34C986472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17adc5b-5639-494b-8ffe-3b910c9a8d08"/>
  </ds:schemaRefs>
</ds:datastoreItem>
</file>

<file path=customXml/itemProps4.xml><?xml version="1.0" encoding="utf-8"?>
<ds:datastoreItem xmlns:ds="http://schemas.openxmlformats.org/officeDocument/2006/customXml" ds:itemID="{A5ED099A-4F08-4FE5-B0E4-646B86678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13248</TotalTime>
  <Words>1712</Words>
  <Application>Microsoft Office PowerPoint</Application>
  <PresentationFormat>Экран (4:3)</PresentationFormat>
  <Paragraphs>204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Century Gothic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Река Колорадо:  значимые водохранилища  </vt:lpstr>
      <vt:lpstr>Река Меконг: значимые  водохранилища (гидроэнергетика)</vt:lpstr>
      <vt:lpstr>Краткий обзор «Речного закона» Колорадо</vt:lpstr>
      <vt:lpstr>Межгосударственные вопросы в отношении Колорадской системы</vt:lpstr>
      <vt:lpstr>Строительство дамб на Колорадо привело к необходимости двусторонних переговоров</vt:lpstr>
      <vt:lpstr>Участники двусторонней системы  управления Колорадским бассейном</vt:lpstr>
      <vt:lpstr>Двусторонний процесс:  от Протокола №317 до настоящего времени</vt:lpstr>
      <vt:lpstr>Река Меконг: краткий  обзор системы управления</vt:lpstr>
      <vt:lpstr>Меконгская речная комиссия</vt:lpstr>
      <vt:lpstr>Меконгская речная комиссия: 2014 – вода, энергия и продовольственная безопасность в контексте изменения климата</vt:lpstr>
      <vt:lpstr>Меконгская речная комиссия: Стратегия развития бассейна (2016-2020)</vt:lpstr>
      <vt:lpstr>Проблемы Меконгского бассейна: </vt:lpstr>
      <vt:lpstr>Сравнение Колорадо и Меконга</vt:lpstr>
      <vt:lpstr>Презентация PowerPoint</vt:lpstr>
    </vt:vector>
  </TitlesOfParts>
  <Company>usbr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Пользователь Windows</cp:lastModifiedBy>
  <cp:revision>939</cp:revision>
  <cp:lastPrinted>2012-10-03T13:43:34Z</cp:lastPrinted>
  <dcterms:created xsi:type="dcterms:W3CDTF">2004-03-19T17:04:19Z</dcterms:created>
  <dcterms:modified xsi:type="dcterms:W3CDTF">2015-05-10T06:29:24Z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6c7b5753-68c3-40a6-a943-5a81c48edf0d</vt:lpwstr>
  </property>
  <property fmtid="{D5CDD505-2E9C-101B-9397-08002B2CF9AE}" pid="3" name="ContentTypeId">
    <vt:lpwstr>0x0101002725D7641B817843A3827BC5A490D49C</vt:lpwstr>
  </property>
</Properties>
</file>